
<file path=[Content_Types].xml><?xml version="1.0" encoding="utf-8"?>
<Types xmlns="http://schemas.openxmlformats.org/package/2006/content-types">
  <Default Extension="xml" ContentType="application/xml"/>
  <Default Extension="bin" ContentType="application/vnd.openxmlformats-officedocument.oleObject"/>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9" r:id="rId1"/>
    <p:sldMasterId id="2147484258" r:id="rId2"/>
    <p:sldMasterId id="2147484282" r:id="rId3"/>
  </p:sldMasterIdLst>
  <p:notesMasterIdLst>
    <p:notesMasterId r:id="rId63"/>
  </p:notesMasterIdLst>
  <p:handoutMasterIdLst>
    <p:handoutMasterId r:id="rId64"/>
  </p:handoutMasterIdLst>
  <p:sldIdLst>
    <p:sldId id="1057" r:id="rId4"/>
    <p:sldId id="1079" r:id="rId5"/>
    <p:sldId id="1059" r:id="rId6"/>
    <p:sldId id="1058" r:id="rId7"/>
    <p:sldId id="1061" r:id="rId8"/>
    <p:sldId id="1062" r:id="rId9"/>
    <p:sldId id="1036" r:id="rId10"/>
    <p:sldId id="1071" r:id="rId11"/>
    <p:sldId id="1072" r:id="rId12"/>
    <p:sldId id="1078" r:id="rId13"/>
    <p:sldId id="1069" r:id="rId14"/>
    <p:sldId id="1073" r:id="rId15"/>
    <p:sldId id="1074" r:id="rId16"/>
    <p:sldId id="1075" r:id="rId17"/>
    <p:sldId id="1076" r:id="rId18"/>
    <p:sldId id="1077" r:id="rId19"/>
    <p:sldId id="1070" r:id="rId20"/>
    <p:sldId id="1037" r:id="rId21"/>
    <p:sldId id="1068" r:id="rId22"/>
    <p:sldId id="1038" r:id="rId23"/>
    <p:sldId id="1039" r:id="rId24"/>
    <p:sldId id="1040" r:id="rId25"/>
    <p:sldId id="1041" r:id="rId26"/>
    <p:sldId id="1042" r:id="rId27"/>
    <p:sldId id="1043" r:id="rId28"/>
    <p:sldId id="1044" r:id="rId29"/>
    <p:sldId id="1045" r:id="rId30"/>
    <p:sldId id="1046" r:id="rId31"/>
    <p:sldId id="1047" r:id="rId32"/>
    <p:sldId id="1048" r:id="rId33"/>
    <p:sldId id="1049" r:id="rId34"/>
    <p:sldId id="1050" r:id="rId35"/>
    <p:sldId id="1051" r:id="rId36"/>
    <p:sldId id="1052" r:id="rId37"/>
    <p:sldId id="1053" r:id="rId38"/>
    <p:sldId id="1055" r:id="rId39"/>
    <p:sldId id="992" r:id="rId40"/>
    <p:sldId id="1006" r:id="rId41"/>
    <p:sldId id="1007" r:id="rId42"/>
    <p:sldId id="1008" r:id="rId43"/>
    <p:sldId id="1033" r:id="rId44"/>
    <p:sldId id="1009" r:id="rId45"/>
    <p:sldId id="1034" r:id="rId46"/>
    <p:sldId id="1010" r:id="rId47"/>
    <p:sldId id="1011" r:id="rId48"/>
    <p:sldId id="993" r:id="rId49"/>
    <p:sldId id="1013" r:id="rId50"/>
    <p:sldId id="991" r:id="rId51"/>
    <p:sldId id="1020" r:id="rId52"/>
    <p:sldId id="1021" r:id="rId53"/>
    <p:sldId id="1022" r:id="rId54"/>
    <p:sldId id="1023" r:id="rId55"/>
    <p:sldId id="1024" r:id="rId56"/>
    <p:sldId id="1025" r:id="rId57"/>
    <p:sldId id="1026" r:id="rId58"/>
    <p:sldId id="1027" r:id="rId59"/>
    <p:sldId id="1028" r:id="rId60"/>
    <p:sldId id="1029" r:id="rId61"/>
    <p:sldId id="1014" r:id="rId62"/>
  </p:sldIdLst>
  <p:sldSz cx="9144000" cy="6858000" type="screen4x3"/>
  <p:notesSz cx="7315200" cy="9601200"/>
  <p:defaultTextStyle>
    <a:defPPr>
      <a:defRPr lang="en-US"/>
    </a:defPPr>
    <a:lvl1pPr algn="l" rtl="0" eaLnBrk="0" fontAlgn="base" hangingPunct="0">
      <a:spcBef>
        <a:spcPct val="0"/>
      </a:spcBef>
      <a:spcAft>
        <a:spcPct val="0"/>
      </a:spcAft>
      <a:defRPr sz="16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2FF"/>
    <a:srgbClr val="3333FF"/>
    <a:srgbClr val="FF0000"/>
    <a:srgbClr val="EBEBEB"/>
    <a:srgbClr val="E3E3E3"/>
    <a:srgbClr val="F2F2F2"/>
    <a:srgbClr val="C0C0C0"/>
    <a:srgbClr val="EAEAEA"/>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549"/>
    <p:restoredTop sz="95345" autoAdjust="0"/>
  </p:normalViewPr>
  <p:slideViewPr>
    <p:cSldViewPr snapToGrid="0" snapToObjects="1">
      <p:cViewPr varScale="1">
        <p:scale>
          <a:sx n="95" d="100"/>
          <a:sy n="95" d="100"/>
        </p:scale>
        <p:origin x="720"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69" Type="http://schemas.microsoft.com/office/2015/10/relationships/revisionInfo" Target="revisionInfo.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iagrams/_rels/data1.xml.rels><?xml version="1.0" encoding="UTF-8" standalone="yes"?>
<Relationships xmlns="http://schemas.openxmlformats.org/package/2006/relationships"><Relationship Id="rId1" Type="http://schemas.openxmlformats.org/officeDocument/2006/relationships/image" Target="../media/image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3ADA0F-218A-F64D-984B-0E4C16B964E8}" type="doc">
      <dgm:prSet loTypeId="urn:microsoft.com/office/officeart/2009/3/layout/RandomtoResultProcess" loCatId="" qsTypeId="urn:microsoft.com/office/officeart/2005/8/quickstyle/simple1" qsCatId="simple" csTypeId="urn:microsoft.com/office/officeart/2005/8/colors/accent1_2" csCatId="accent1" phldr="1"/>
      <dgm:spPr/>
      <dgm:t>
        <a:bodyPr/>
        <a:lstStyle/>
        <a:p>
          <a:endParaRPr lang="en-US"/>
        </a:p>
      </dgm:t>
    </dgm:pt>
    <dgm:pt modelId="{2FA92D5D-D6E6-9047-A269-462E145B559A}">
      <dgm:prSet phldrT="[Text]" custT="1"/>
      <dgm:spPr>
        <a:xfrm>
          <a:off x="687691" y="1018010"/>
          <a:ext cx="2780412" cy="916272"/>
        </a:xfrm>
        <a:noFill/>
        <a:ln>
          <a:noFill/>
        </a:ln>
        <a:effectLst/>
      </dgm:spPr>
      <dgm:t>
        <a:bodyPr/>
        <a:lstStyle/>
        <a:p>
          <a:r>
            <a:rPr lang="en-US" sz="4000" dirty="0">
              <a:solidFill>
                <a:schemeClr val="bg2"/>
              </a:solidFill>
              <a:latin typeface="Arial"/>
              <a:ea typeface="ＭＳ Ｐゴシック"/>
              <a:cs typeface="+mn-cs"/>
            </a:rPr>
            <a:t>Data</a:t>
          </a:r>
        </a:p>
      </dgm:t>
    </dgm:pt>
    <dgm:pt modelId="{48825D06-286A-BB4A-A4A0-D922D48EA5FE}" type="parTrans" cxnId="{88ECAAE3-7520-874A-ADB2-C6DC18589DA9}">
      <dgm:prSet/>
      <dgm:spPr/>
      <dgm:t>
        <a:bodyPr/>
        <a:lstStyle/>
        <a:p>
          <a:endParaRPr lang="en-US"/>
        </a:p>
      </dgm:t>
    </dgm:pt>
    <dgm:pt modelId="{838947CC-F063-A74A-A5AC-6FC10A6883EF}" type="sibTrans" cxnId="{88ECAAE3-7520-874A-ADB2-C6DC18589DA9}">
      <dgm:prSet/>
      <dgm:spPr/>
      <dgm:t>
        <a:bodyPr/>
        <a:lstStyle/>
        <a:p>
          <a:endParaRPr lang="en-US"/>
        </a:p>
      </dgm:t>
    </dgm:pt>
    <dgm:pt modelId="{2E2EFE38-B0F5-074C-AB7E-521D7E2C9427}">
      <dgm:prSet phldrT="[Text]" custT="1"/>
      <dgm:spPr>
        <a:xfrm>
          <a:off x="8527538" y="352409"/>
          <a:ext cx="2469852" cy="2366190"/>
        </a:xfr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sz="1400" dirty="0">
              <a:solidFill>
                <a:srgbClr val="FAFAFB"/>
              </a:solidFill>
              <a:latin typeface="Arial"/>
              <a:ea typeface="ＭＳ Ｐゴシック"/>
              <a:cs typeface="+mn-cs"/>
            </a:rPr>
            <a:t>Predictions &amp; Insight</a:t>
          </a:r>
        </a:p>
      </dgm:t>
    </dgm:pt>
    <dgm:pt modelId="{9F2FAA09-3BCE-4D47-8ABD-5756458785E4}" type="parTrans" cxnId="{7E18C3D7-FA1D-7E4C-8A0E-63FBA1D913BC}">
      <dgm:prSet/>
      <dgm:spPr/>
      <dgm:t>
        <a:bodyPr/>
        <a:lstStyle/>
        <a:p>
          <a:endParaRPr lang="en-US"/>
        </a:p>
      </dgm:t>
    </dgm:pt>
    <dgm:pt modelId="{0020D99E-0F97-AA4D-8ED1-E8046365B35B}" type="sibTrans" cxnId="{7E18C3D7-FA1D-7E4C-8A0E-63FBA1D913BC}">
      <dgm:prSet/>
      <dgm:spPr/>
      <dgm:t>
        <a:bodyPr/>
        <a:lstStyle/>
        <a:p>
          <a:endParaRPr lang="en-US"/>
        </a:p>
      </dgm:t>
    </dgm:pt>
    <dgm:pt modelId="{8A9FDE28-6D4D-A842-9330-BFD6BE1E9067}">
      <dgm:prSet phldrT="[Text]" custT="1"/>
      <dgm:spPr>
        <a:xfrm>
          <a:off x="687691" y="1018010"/>
          <a:ext cx="2780412" cy="916272"/>
        </a:xfrm>
        <a:blipFill rotWithShape="0">
          <a:blip xmlns:r="http://schemas.openxmlformats.org/officeDocument/2006/relationships" r:embed="rId1"/>
          <a:stretch>
            <a:fillRect/>
          </a:stretch>
        </a:blipFill>
        <a:ln>
          <a:noFill/>
        </a:ln>
        <a:effectLst/>
      </dgm:spPr>
      <dgm:t>
        <a:bodyPr/>
        <a:lstStyle/>
        <a:p>
          <a:endParaRPr lang="en-US" sz="2400" b="1" dirty="0">
            <a:solidFill>
              <a:srgbClr val="000000">
                <a:hueOff val="0"/>
                <a:satOff val="0"/>
                <a:lumOff val="0"/>
                <a:alphaOff val="0"/>
              </a:srgbClr>
            </a:solidFill>
            <a:latin typeface="Arial"/>
            <a:ea typeface="ＭＳ Ｐゴシック"/>
            <a:cs typeface="+mn-cs"/>
          </a:endParaRPr>
        </a:p>
      </dgm:t>
    </dgm:pt>
    <dgm:pt modelId="{D7341F5B-01F9-8C4E-856D-D30CFD74070D}" type="parTrans" cxnId="{2882BC08-FDA6-544E-9B55-819C2BE94925}">
      <dgm:prSet/>
      <dgm:spPr/>
      <dgm:t>
        <a:bodyPr/>
        <a:lstStyle/>
        <a:p>
          <a:endParaRPr lang="en-US"/>
        </a:p>
      </dgm:t>
    </dgm:pt>
    <dgm:pt modelId="{45A6796A-CD06-F345-9D10-50E856E91749}" type="sibTrans" cxnId="{2882BC08-FDA6-544E-9B55-819C2BE94925}">
      <dgm:prSet/>
      <dgm:spPr/>
      <dgm:t>
        <a:bodyPr/>
        <a:lstStyle/>
        <a:p>
          <a:endParaRPr lang="en-US"/>
        </a:p>
      </dgm:t>
    </dgm:pt>
    <dgm:pt modelId="{678550D4-B0AE-9149-9E37-E848A49E60F1}" type="pres">
      <dgm:prSet presAssocID="{CB3ADA0F-218A-F64D-984B-0E4C16B964E8}" presName="Name0" presStyleCnt="0">
        <dgm:presLayoutVars>
          <dgm:dir/>
          <dgm:animOne val="branch"/>
          <dgm:animLvl val="lvl"/>
        </dgm:presLayoutVars>
      </dgm:prSet>
      <dgm:spPr/>
      <dgm:t>
        <a:bodyPr/>
        <a:lstStyle/>
        <a:p>
          <a:endParaRPr lang="en-US"/>
        </a:p>
      </dgm:t>
    </dgm:pt>
    <dgm:pt modelId="{A11BD020-4BC7-B544-ACFB-D09A259A32D8}" type="pres">
      <dgm:prSet presAssocID="{2FA92D5D-D6E6-9047-A269-462E145B559A}" presName="chaos" presStyleCnt="0"/>
      <dgm:spPr/>
    </dgm:pt>
    <dgm:pt modelId="{24628D71-D58C-294B-B522-2E9117D8200A}" type="pres">
      <dgm:prSet presAssocID="{2FA92D5D-D6E6-9047-A269-462E145B559A}" presName="parTx1" presStyleLbl="revTx" presStyleIdx="0" presStyleCnt="2"/>
      <dgm:spPr>
        <a:prstGeom prst="rect">
          <a:avLst/>
        </a:prstGeom>
      </dgm:spPr>
      <dgm:t>
        <a:bodyPr/>
        <a:lstStyle/>
        <a:p>
          <a:endParaRPr lang="en-US"/>
        </a:p>
      </dgm:t>
    </dgm:pt>
    <dgm:pt modelId="{A52D6CA9-FDB8-9744-92C8-09A88942BF45}" type="pres">
      <dgm:prSet presAssocID="{2FA92D5D-D6E6-9047-A269-462E145B559A}" presName="c1" presStyleLbl="node1" presStyleIdx="0" presStyleCnt="19"/>
      <dgm:spPr>
        <a:xfrm>
          <a:off x="684531" y="739337"/>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EC657212-B389-8141-8C74-2CD944019E5E}" type="pres">
      <dgm:prSet presAssocID="{2FA92D5D-D6E6-9047-A269-462E145B559A}" presName="c2" presStyleLbl="node1" presStyleIdx="1" presStyleCnt="19"/>
      <dgm:spPr>
        <a:xfrm>
          <a:off x="839350" y="429700"/>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83543DE0-1D87-5642-8204-C3FED3D26C23}" type="pres">
      <dgm:prSet presAssocID="{2FA92D5D-D6E6-9047-A269-462E145B559A}" presName="c3" presStyleLbl="node1" presStyleIdx="2" presStyleCnt="19"/>
      <dgm:spPr>
        <a:xfrm>
          <a:off x="1210914" y="491628"/>
          <a:ext cx="347551" cy="347551"/>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977B2110-A5B9-0348-AF07-86C92904E6DA}" type="pres">
      <dgm:prSet presAssocID="{2FA92D5D-D6E6-9047-A269-462E145B559A}" presName="c4" presStyleLbl="node1" presStyleIdx="3" presStyleCnt="19"/>
      <dgm:spPr>
        <a:xfrm>
          <a:off x="1520551" y="151027"/>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45A26D7C-3858-8F44-8324-EF93FCC70042}" type="pres">
      <dgm:prSet presAssocID="{2FA92D5D-D6E6-9047-A269-462E145B559A}" presName="c5" presStyleLbl="node1" presStyleIdx="4" presStyleCnt="19"/>
      <dgm:spPr>
        <a:xfrm>
          <a:off x="1923079" y="27172"/>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1A3DB627-F769-B749-8881-1DDAC253DF49}" type="pres">
      <dgm:prSet presAssocID="{2FA92D5D-D6E6-9047-A269-462E145B559A}" presName="c6" presStyleLbl="node1" presStyleIdx="5" presStyleCnt="19"/>
      <dgm:spPr>
        <a:xfrm>
          <a:off x="2418498" y="243918"/>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40C5FAFA-7FAA-E14D-89BE-D6D38FAC005D}" type="pres">
      <dgm:prSet presAssocID="{2FA92D5D-D6E6-9047-A269-462E145B559A}" presName="c7" presStyleLbl="node1" presStyleIdx="6" presStyleCnt="19"/>
      <dgm:spPr>
        <a:xfrm>
          <a:off x="2728134" y="398737"/>
          <a:ext cx="347551" cy="347551"/>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F6783423-F364-A248-B127-2B24402730D7}" type="pres">
      <dgm:prSet presAssocID="{2FA92D5D-D6E6-9047-A269-462E145B559A}" presName="c8" presStyleLbl="node1" presStyleIdx="7" presStyleCnt="19"/>
      <dgm:spPr>
        <a:xfrm>
          <a:off x="3161626" y="739337"/>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3DBED370-AEFB-734C-AE0A-5ABD7DA9620C}" type="pres">
      <dgm:prSet presAssocID="{2FA92D5D-D6E6-9047-A269-462E145B559A}" presName="c9" presStyleLbl="node1" presStyleIdx="8" presStyleCnt="19"/>
      <dgm:spPr>
        <a:xfrm>
          <a:off x="3347408" y="1079938"/>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C4B2F684-D779-484A-8B90-B5361A91E106}" type="pres">
      <dgm:prSet presAssocID="{2FA92D5D-D6E6-9047-A269-462E145B559A}" presName="c10" presStyleLbl="node1" presStyleIdx="9" presStyleCnt="19" custLinFactNeighborX="-6812" custLinFactNeighborY="-21623"/>
      <dgm:spPr>
        <a:xfrm>
          <a:off x="1737297" y="429700"/>
          <a:ext cx="568720" cy="568720"/>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B2322E58-24CA-634B-ACB2-7115904F6B36}" type="pres">
      <dgm:prSet presAssocID="{2FA92D5D-D6E6-9047-A269-462E145B559A}" presName="c11" presStyleLbl="node1" presStyleIdx="10" presStyleCnt="19"/>
      <dgm:spPr>
        <a:xfrm>
          <a:off x="529713" y="1606320"/>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8F379BBB-A156-BD4F-B5F0-83B05C983C87}" type="pres">
      <dgm:prSet presAssocID="{2FA92D5D-D6E6-9047-A269-462E145B559A}" presName="c12" presStyleLbl="node1" presStyleIdx="11" presStyleCnt="19"/>
      <dgm:spPr>
        <a:xfrm>
          <a:off x="715495" y="1884993"/>
          <a:ext cx="347551" cy="347551"/>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91BFB3B0-7B51-654B-9B9B-E3021D8FAAC4}" type="pres">
      <dgm:prSet presAssocID="{2FA92D5D-D6E6-9047-A269-462E145B559A}" presName="c13" presStyleLbl="node1" presStyleIdx="12" presStyleCnt="19"/>
      <dgm:spPr>
        <a:xfrm>
          <a:off x="1179950" y="2132703"/>
          <a:ext cx="505529" cy="50552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CF1BFA3B-475D-2E45-9FCC-96E61DBE873F}" type="pres">
      <dgm:prSet presAssocID="{2FA92D5D-D6E6-9047-A269-462E145B559A}" presName="c14" presStyleLbl="node1" presStyleIdx="13" presStyleCnt="19"/>
      <dgm:spPr>
        <a:xfrm>
          <a:off x="1830188" y="2535231"/>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4F04BB56-9418-9F45-9087-321B601E8D50}" type="pres">
      <dgm:prSet presAssocID="{2FA92D5D-D6E6-9047-A269-462E145B559A}" presName="c15" presStyleLbl="node1" presStyleIdx="14" presStyleCnt="19"/>
      <dgm:spPr>
        <a:xfrm>
          <a:off x="1954042" y="2132703"/>
          <a:ext cx="347551" cy="347551"/>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B1F4781A-BFF5-F043-AC5D-D7DDB11618C6}" type="pres">
      <dgm:prSet presAssocID="{2FA92D5D-D6E6-9047-A269-462E145B559A}" presName="c16" presStyleLbl="node1" presStyleIdx="15" presStyleCnt="19"/>
      <dgm:spPr>
        <a:xfrm>
          <a:off x="2263679" y="2566194"/>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2CB6F82B-76A1-8B4F-9321-623DEF1E03A6}" type="pres">
      <dgm:prSet presAssocID="{2FA92D5D-D6E6-9047-A269-462E145B559A}" presName="c17" presStyleLbl="node1" presStyleIdx="16" presStyleCnt="19"/>
      <dgm:spPr>
        <a:xfrm>
          <a:off x="2542352" y="2070776"/>
          <a:ext cx="505529" cy="50552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F1B9376D-7C25-6A44-B9CE-6798AC88D592}" type="pres">
      <dgm:prSet presAssocID="{2FA92D5D-D6E6-9047-A269-462E145B559A}" presName="c18" presStyleLbl="node1" presStyleIdx="17" presStyleCnt="19"/>
      <dgm:spPr>
        <a:xfrm>
          <a:off x="3223553" y="1946921"/>
          <a:ext cx="347551" cy="347551"/>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pt>
    <dgm:pt modelId="{578C6827-07E0-3C44-8C3A-E6A2171E62BD}" type="pres">
      <dgm:prSet presAssocID="{838947CC-F063-A74A-A5AC-6FC10A6883EF}" presName="chevronComposite1" presStyleCnt="0"/>
      <dgm:spPr/>
    </dgm:pt>
    <dgm:pt modelId="{165B343E-C2A2-E642-BA2B-0E645ABDBA34}" type="pres">
      <dgm:prSet presAssocID="{838947CC-F063-A74A-A5AC-6FC10A6883EF}" presName="chevron1" presStyleLbl="sibTrans2D1" presStyleIdx="0" presStyleCnt="2"/>
      <dgm:spPr>
        <a:xfrm>
          <a:off x="3571105" y="491113"/>
          <a:ext cx="1020709" cy="1948645"/>
        </a:xfrm>
        <a:prstGeom prst="chevron">
          <a:avLst>
            <a:gd name="adj" fmla="val 62310"/>
          </a:avLst>
        </a:prstGeom>
        <a:solidFill>
          <a:srgbClr val="007DAD">
            <a:tint val="60000"/>
            <a:hueOff val="0"/>
            <a:satOff val="0"/>
            <a:lumOff val="0"/>
            <a:alphaOff val="0"/>
          </a:srgbClr>
        </a:solidFill>
        <a:ln>
          <a:noFill/>
        </a:ln>
        <a:effectLst/>
      </dgm:spPr>
    </dgm:pt>
    <dgm:pt modelId="{E40A7C58-4DD1-D24C-8E21-413720B0D4EC}" type="pres">
      <dgm:prSet presAssocID="{838947CC-F063-A74A-A5AC-6FC10A6883EF}" presName="spChevron1" presStyleCnt="0"/>
      <dgm:spPr/>
    </dgm:pt>
    <dgm:pt modelId="{38D18E8E-6FB3-7549-8D82-D4057D1C7B88}" type="pres">
      <dgm:prSet presAssocID="{8A9FDE28-6D4D-A842-9330-BFD6BE1E9067}" presName="middle" presStyleCnt="0"/>
      <dgm:spPr/>
    </dgm:pt>
    <dgm:pt modelId="{9D201963-1653-B543-826C-7829C2273112}" type="pres">
      <dgm:prSet presAssocID="{8A9FDE28-6D4D-A842-9330-BFD6BE1E9067}" presName="parTxMid" presStyleLbl="revTx" presStyleIdx="1" presStyleCnt="2" custScaleX="126734" custScaleY="50982" custLinFactNeighborX="4020" custLinFactNeighborY="-4834"/>
      <dgm:spPr>
        <a:prstGeom prst="rect">
          <a:avLst/>
        </a:prstGeom>
      </dgm:spPr>
      <dgm:t>
        <a:bodyPr/>
        <a:lstStyle/>
        <a:p>
          <a:endParaRPr lang="en-US"/>
        </a:p>
      </dgm:t>
    </dgm:pt>
    <dgm:pt modelId="{E3D8A923-D3BD-6946-AAB6-ED2E45AEEAA2}" type="pres">
      <dgm:prSet presAssocID="{8A9FDE28-6D4D-A842-9330-BFD6BE1E9067}" presName="spMid" presStyleCnt="0"/>
      <dgm:spPr/>
    </dgm:pt>
    <dgm:pt modelId="{80A3CBF8-A4CF-DA4C-B95D-BFBFB118D9EC}" type="pres">
      <dgm:prSet presAssocID="{45A6796A-CD06-F345-9D10-50E856E91749}" presName="chevronComposite1" presStyleCnt="0"/>
      <dgm:spPr/>
    </dgm:pt>
    <dgm:pt modelId="{DFB11C33-F7D4-D84E-A7D4-E4CAC608DC52}" type="pres">
      <dgm:prSet presAssocID="{45A6796A-CD06-F345-9D10-50E856E91749}" presName="chevron1" presStyleLbl="sibTrans2D1" presStyleIdx="1" presStyleCnt="2"/>
      <dgm:spPr/>
    </dgm:pt>
    <dgm:pt modelId="{1552B6EF-341C-8744-A4E2-AEB744B5FB24}" type="pres">
      <dgm:prSet presAssocID="{45A6796A-CD06-F345-9D10-50E856E91749}" presName="spChevron1" presStyleCnt="0"/>
      <dgm:spPr/>
    </dgm:pt>
    <dgm:pt modelId="{E701E295-EE70-FB4E-9133-FEB031943E3E}" type="pres">
      <dgm:prSet presAssocID="{2E2EFE38-B0F5-074C-AB7E-521D7E2C9427}" presName="last" presStyleCnt="0"/>
      <dgm:spPr/>
    </dgm:pt>
    <dgm:pt modelId="{0E190275-3465-5D43-8D10-D9694AAF2845}" type="pres">
      <dgm:prSet presAssocID="{2E2EFE38-B0F5-074C-AB7E-521D7E2C9427}" presName="circleTx" presStyleLbl="node1" presStyleIdx="18" presStyleCnt="19" custScaleX="104381" custLinFactNeighborX="3032" custLinFactNeighborY="944"/>
      <dgm:spPr>
        <a:prstGeom prst="ellipse">
          <a:avLst/>
        </a:prstGeom>
      </dgm:spPr>
      <dgm:t>
        <a:bodyPr/>
        <a:lstStyle/>
        <a:p>
          <a:endParaRPr lang="en-US"/>
        </a:p>
      </dgm:t>
    </dgm:pt>
    <dgm:pt modelId="{F6DAFF83-82F9-EE4A-BD49-ABABF547DCC4}" type="pres">
      <dgm:prSet presAssocID="{2E2EFE38-B0F5-074C-AB7E-521D7E2C9427}" presName="spN" presStyleCnt="0"/>
      <dgm:spPr/>
    </dgm:pt>
  </dgm:ptLst>
  <dgm:cxnLst>
    <dgm:cxn modelId="{4397907C-3E96-9948-926D-BDA107FFA101}" type="presOf" srcId="{2FA92D5D-D6E6-9047-A269-462E145B559A}" destId="{24628D71-D58C-294B-B522-2E9117D8200A}" srcOrd="0" destOrd="0" presId="urn:microsoft.com/office/officeart/2009/3/layout/RandomtoResultProcess"/>
    <dgm:cxn modelId="{7E18C3D7-FA1D-7E4C-8A0E-63FBA1D913BC}" srcId="{CB3ADA0F-218A-F64D-984B-0E4C16B964E8}" destId="{2E2EFE38-B0F5-074C-AB7E-521D7E2C9427}" srcOrd="2" destOrd="0" parTransId="{9F2FAA09-3BCE-4D47-8ABD-5756458785E4}" sibTransId="{0020D99E-0F97-AA4D-8ED1-E8046365B35B}"/>
    <dgm:cxn modelId="{2882BC08-FDA6-544E-9B55-819C2BE94925}" srcId="{CB3ADA0F-218A-F64D-984B-0E4C16B964E8}" destId="{8A9FDE28-6D4D-A842-9330-BFD6BE1E9067}" srcOrd="1" destOrd="0" parTransId="{D7341F5B-01F9-8C4E-856D-D30CFD74070D}" sibTransId="{45A6796A-CD06-F345-9D10-50E856E91749}"/>
    <dgm:cxn modelId="{88ECAAE3-7520-874A-ADB2-C6DC18589DA9}" srcId="{CB3ADA0F-218A-F64D-984B-0E4C16B964E8}" destId="{2FA92D5D-D6E6-9047-A269-462E145B559A}" srcOrd="0" destOrd="0" parTransId="{48825D06-286A-BB4A-A4A0-D922D48EA5FE}" sibTransId="{838947CC-F063-A74A-A5AC-6FC10A6883EF}"/>
    <dgm:cxn modelId="{5FD4462F-B259-284D-BE7F-6948E2DC8BA9}" type="presOf" srcId="{2E2EFE38-B0F5-074C-AB7E-521D7E2C9427}" destId="{0E190275-3465-5D43-8D10-D9694AAF2845}" srcOrd="0" destOrd="0" presId="urn:microsoft.com/office/officeart/2009/3/layout/RandomtoResultProcess"/>
    <dgm:cxn modelId="{B6DB6304-BA74-4F40-A9EB-AA413BCF5942}" type="presOf" srcId="{CB3ADA0F-218A-F64D-984B-0E4C16B964E8}" destId="{678550D4-B0AE-9149-9E37-E848A49E60F1}" srcOrd="0" destOrd="0" presId="urn:microsoft.com/office/officeart/2009/3/layout/RandomtoResultProcess"/>
    <dgm:cxn modelId="{79A6392A-E951-9349-9F61-41C3E8F77AF0}" type="presOf" srcId="{8A9FDE28-6D4D-A842-9330-BFD6BE1E9067}" destId="{9D201963-1653-B543-826C-7829C2273112}" srcOrd="0" destOrd="0" presId="urn:microsoft.com/office/officeart/2009/3/layout/RandomtoResultProcess"/>
    <dgm:cxn modelId="{58BB006B-9F3E-F54F-AE10-F96B0D1AB555}" type="presParOf" srcId="{678550D4-B0AE-9149-9E37-E848A49E60F1}" destId="{A11BD020-4BC7-B544-ACFB-D09A259A32D8}" srcOrd="0" destOrd="0" presId="urn:microsoft.com/office/officeart/2009/3/layout/RandomtoResultProcess"/>
    <dgm:cxn modelId="{77C5F552-1C6E-EF45-9383-ABE7335A8327}" type="presParOf" srcId="{A11BD020-4BC7-B544-ACFB-D09A259A32D8}" destId="{24628D71-D58C-294B-B522-2E9117D8200A}" srcOrd="0" destOrd="0" presId="urn:microsoft.com/office/officeart/2009/3/layout/RandomtoResultProcess"/>
    <dgm:cxn modelId="{576CD06F-912C-754A-9CF2-87E1C15DA60E}" type="presParOf" srcId="{A11BD020-4BC7-B544-ACFB-D09A259A32D8}" destId="{A52D6CA9-FDB8-9744-92C8-09A88942BF45}" srcOrd="1" destOrd="0" presId="urn:microsoft.com/office/officeart/2009/3/layout/RandomtoResultProcess"/>
    <dgm:cxn modelId="{6B487FA8-24FA-224B-AE01-AC05BDC59BD2}" type="presParOf" srcId="{A11BD020-4BC7-B544-ACFB-D09A259A32D8}" destId="{EC657212-B389-8141-8C74-2CD944019E5E}" srcOrd="2" destOrd="0" presId="urn:microsoft.com/office/officeart/2009/3/layout/RandomtoResultProcess"/>
    <dgm:cxn modelId="{A66FF156-0E2C-584D-87C8-7B2C17A2B53B}" type="presParOf" srcId="{A11BD020-4BC7-B544-ACFB-D09A259A32D8}" destId="{83543DE0-1D87-5642-8204-C3FED3D26C23}" srcOrd="3" destOrd="0" presId="urn:microsoft.com/office/officeart/2009/3/layout/RandomtoResultProcess"/>
    <dgm:cxn modelId="{AF429211-6D9B-6A41-95CE-CEF3FC624B9B}" type="presParOf" srcId="{A11BD020-4BC7-B544-ACFB-D09A259A32D8}" destId="{977B2110-A5B9-0348-AF07-86C92904E6DA}" srcOrd="4" destOrd="0" presId="urn:microsoft.com/office/officeart/2009/3/layout/RandomtoResultProcess"/>
    <dgm:cxn modelId="{0DA46E20-1E4D-9E4D-929C-1FC6CBC885CD}" type="presParOf" srcId="{A11BD020-4BC7-B544-ACFB-D09A259A32D8}" destId="{45A26D7C-3858-8F44-8324-EF93FCC70042}" srcOrd="5" destOrd="0" presId="urn:microsoft.com/office/officeart/2009/3/layout/RandomtoResultProcess"/>
    <dgm:cxn modelId="{65A96214-73A0-AC4F-8739-6DF52733C173}" type="presParOf" srcId="{A11BD020-4BC7-B544-ACFB-D09A259A32D8}" destId="{1A3DB627-F769-B749-8881-1DDAC253DF49}" srcOrd="6" destOrd="0" presId="urn:microsoft.com/office/officeart/2009/3/layout/RandomtoResultProcess"/>
    <dgm:cxn modelId="{5A08410D-341A-6945-808D-FAD0DA03B88F}" type="presParOf" srcId="{A11BD020-4BC7-B544-ACFB-D09A259A32D8}" destId="{40C5FAFA-7FAA-E14D-89BE-D6D38FAC005D}" srcOrd="7" destOrd="0" presId="urn:microsoft.com/office/officeart/2009/3/layout/RandomtoResultProcess"/>
    <dgm:cxn modelId="{26FA1EB5-3F93-1D47-A5EE-A49127161E37}" type="presParOf" srcId="{A11BD020-4BC7-B544-ACFB-D09A259A32D8}" destId="{F6783423-F364-A248-B127-2B24402730D7}" srcOrd="8" destOrd="0" presId="urn:microsoft.com/office/officeart/2009/3/layout/RandomtoResultProcess"/>
    <dgm:cxn modelId="{3F768444-7BB2-9143-8DE1-39712FA5E38C}" type="presParOf" srcId="{A11BD020-4BC7-B544-ACFB-D09A259A32D8}" destId="{3DBED370-AEFB-734C-AE0A-5ABD7DA9620C}" srcOrd="9" destOrd="0" presId="urn:microsoft.com/office/officeart/2009/3/layout/RandomtoResultProcess"/>
    <dgm:cxn modelId="{7D038B48-6F22-E847-8E10-3FB3CA875D45}" type="presParOf" srcId="{A11BD020-4BC7-B544-ACFB-D09A259A32D8}" destId="{C4B2F684-D779-484A-8B90-B5361A91E106}" srcOrd="10" destOrd="0" presId="urn:microsoft.com/office/officeart/2009/3/layout/RandomtoResultProcess"/>
    <dgm:cxn modelId="{B87203A2-6BD8-0743-A154-35B488754DC7}" type="presParOf" srcId="{A11BD020-4BC7-B544-ACFB-D09A259A32D8}" destId="{B2322E58-24CA-634B-ACB2-7115904F6B36}" srcOrd="11" destOrd="0" presId="urn:microsoft.com/office/officeart/2009/3/layout/RandomtoResultProcess"/>
    <dgm:cxn modelId="{02239129-95B9-A04C-9DD8-FF4CE85566F8}" type="presParOf" srcId="{A11BD020-4BC7-B544-ACFB-D09A259A32D8}" destId="{8F379BBB-A156-BD4F-B5F0-83B05C983C87}" srcOrd="12" destOrd="0" presId="urn:microsoft.com/office/officeart/2009/3/layout/RandomtoResultProcess"/>
    <dgm:cxn modelId="{4BE9059F-1795-BD49-A198-66979C3541BE}" type="presParOf" srcId="{A11BD020-4BC7-B544-ACFB-D09A259A32D8}" destId="{91BFB3B0-7B51-654B-9B9B-E3021D8FAAC4}" srcOrd="13" destOrd="0" presId="urn:microsoft.com/office/officeart/2009/3/layout/RandomtoResultProcess"/>
    <dgm:cxn modelId="{06B31403-6D0C-0140-A5CF-11D7B6B24306}" type="presParOf" srcId="{A11BD020-4BC7-B544-ACFB-D09A259A32D8}" destId="{CF1BFA3B-475D-2E45-9FCC-96E61DBE873F}" srcOrd="14" destOrd="0" presId="urn:microsoft.com/office/officeart/2009/3/layout/RandomtoResultProcess"/>
    <dgm:cxn modelId="{EE9FAFB2-9D54-2741-9288-6383A2AC061C}" type="presParOf" srcId="{A11BD020-4BC7-B544-ACFB-D09A259A32D8}" destId="{4F04BB56-9418-9F45-9087-321B601E8D50}" srcOrd="15" destOrd="0" presId="urn:microsoft.com/office/officeart/2009/3/layout/RandomtoResultProcess"/>
    <dgm:cxn modelId="{B1872EC0-6FBA-6F47-A829-05029B323E07}" type="presParOf" srcId="{A11BD020-4BC7-B544-ACFB-D09A259A32D8}" destId="{B1F4781A-BFF5-F043-AC5D-D7DDB11618C6}" srcOrd="16" destOrd="0" presId="urn:microsoft.com/office/officeart/2009/3/layout/RandomtoResultProcess"/>
    <dgm:cxn modelId="{8EC003D4-7C8C-754F-BA48-8059F6EC1B25}" type="presParOf" srcId="{A11BD020-4BC7-B544-ACFB-D09A259A32D8}" destId="{2CB6F82B-76A1-8B4F-9321-623DEF1E03A6}" srcOrd="17" destOrd="0" presId="urn:microsoft.com/office/officeart/2009/3/layout/RandomtoResultProcess"/>
    <dgm:cxn modelId="{F7C26B04-1A01-D747-8A63-985F2FE151BD}" type="presParOf" srcId="{A11BD020-4BC7-B544-ACFB-D09A259A32D8}" destId="{F1B9376D-7C25-6A44-B9CE-6798AC88D592}" srcOrd="18" destOrd="0" presId="urn:microsoft.com/office/officeart/2009/3/layout/RandomtoResultProcess"/>
    <dgm:cxn modelId="{B5582F87-20E4-1746-BB90-0A45003A3729}" type="presParOf" srcId="{678550D4-B0AE-9149-9E37-E848A49E60F1}" destId="{578C6827-07E0-3C44-8C3A-E6A2171E62BD}" srcOrd="1" destOrd="0" presId="urn:microsoft.com/office/officeart/2009/3/layout/RandomtoResultProcess"/>
    <dgm:cxn modelId="{3B02CF51-2CFD-7B4A-8D00-4F123DC1B8C3}" type="presParOf" srcId="{578C6827-07E0-3C44-8C3A-E6A2171E62BD}" destId="{165B343E-C2A2-E642-BA2B-0E645ABDBA34}" srcOrd="0" destOrd="0" presId="urn:microsoft.com/office/officeart/2009/3/layout/RandomtoResultProcess"/>
    <dgm:cxn modelId="{BF508AF8-308C-1144-837A-5E2898530D6C}" type="presParOf" srcId="{578C6827-07E0-3C44-8C3A-E6A2171E62BD}" destId="{E40A7C58-4DD1-D24C-8E21-413720B0D4EC}" srcOrd="1" destOrd="0" presId="urn:microsoft.com/office/officeart/2009/3/layout/RandomtoResultProcess"/>
    <dgm:cxn modelId="{A8FF2EFC-CC35-F143-B48B-86869DA9207A}" type="presParOf" srcId="{678550D4-B0AE-9149-9E37-E848A49E60F1}" destId="{38D18E8E-6FB3-7549-8D82-D4057D1C7B88}" srcOrd="2" destOrd="0" presId="urn:microsoft.com/office/officeart/2009/3/layout/RandomtoResultProcess"/>
    <dgm:cxn modelId="{B1937ED3-12E2-FC47-9421-9CED030E4DCF}" type="presParOf" srcId="{38D18E8E-6FB3-7549-8D82-D4057D1C7B88}" destId="{9D201963-1653-B543-826C-7829C2273112}" srcOrd="0" destOrd="0" presId="urn:microsoft.com/office/officeart/2009/3/layout/RandomtoResultProcess"/>
    <dgm:cxn modelId="{55F1FD37-422E-EC47-8922-FB1CF1259B18}" type="presParOf" srcId="{38D18E8E-6FB3-7549-8D82-D4057D1C7B88}" destId="{E3D8A923-D3BD-6946-AAB6-ED2E45AEEAA2}" srcOrd="1" destOrd="0" presId="urn:microsoft.com/office/officeart/2009/3/layout/RandomtoResultProcess"/>
    <dgm:cxn modelId="{7C39F856-35AD-344D-BBEF-1C324E99C8F4}" type="presParOf" srcId="{678550D4-B0AE-9149-9E37-E848A49E60F1}" destId="{80A3CBF8-A4CF-DA4C-B95D-BFBFB118D9EC}" srcOrd="3" destOrd="0" presId="urn:microsoft.com/office/officeart/2009/3/layout/RandomtoResultProcess"/>
    <dgm:cxn modelId="{4F8B24F4-DD2D-424D-B800-9E2940F6BCEF}" type="presParOf" srcId="{80A3CBF8-A4CF-DA4C-B95D-BFBFB118D9EC}" destId="{DFB11C33-F7D4-D84E-A7D4-E4CAC608DC52}" srcOrd="0" destOrd="0" presId="urn:microsoft.com/office/officeart/2009/3/layout/RandomtoResultProcess"/>
    <dgm:cxn modelId="{5853D8A3-31E9-B645-A715-E38502D84E2F}" type="presParOf" srcId="{80A3CBF8-A4CF-DA4C-B95D-BFBFB118D9EC}" destId="{1552B6EF-341C-8744-A4E2-AEB744B5FB24}" srcOrd="1" destOrd="0" presId="urn:microsoft.com/office/officeart/2009/3/layout/RandomtoResultProcess"/>
    <dgm:cxn modelId="{E8B3592B-DD65-9149-9E6C-BC18B017FC43}" type="presParOf" srcId="{678550D4-B0AE-9149-9E37-E848A49E60F1}" destId="{E701E295-EE70-FB4E-9133-FEB031943E3E}" srcOrd="4" destOrd="0" presId="urn:microsoft.com/office/officeart/2009/3/layout/RandomtoResultProcess"/>
    <dgm:cxn modelId="{A965D4D0-1B13-AB40-91EE-77C54C00C40F}" type="presParOf" srcId="{E701E295-EE70-FB4E-9133-FEB031943E3E}" destId="{0E190275-3465-5D43-8D10-D9694AAF2845}" srcOrd="0" destOrd="0" presId="urn:microsoft.com/office/officeart/2009/3/layout/RandomtoResultProcess"/>
    <dgm:cxn modelId="{A851B437-4A9E-574D-8495-A09CCF27BCFC}" type="presParOf" srcId="{E701E295-EE70-FB4E-9133-FEB031943E3E}" destId="{F6DAFF83-82F9-EE4A-BD49-ABABF547DCC4}"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28D71-D58C-294B-B522-2E9117D8200A}">
      <dsp:nvSpPr>
        <dsp:cNvPr id="0" name=""/>
        <dsp:cNvSpPr/>
      </dsp:nvSpPr>
      <dsp:spPr>
        <a:xfrm>
          <a:off x="177518" y="572631"/>
          <a:ext cx="1563981" cy="515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sz="4000" kern="1200" dirty="0">
              <a:solidFill>
                <a:schemeClr val="bg2"/>
              </a:solidFill>
              <a:latin typeface="Arial"/>
              <a:ea typeface="ＭＳ Ｐゴシック"/>
              <a:cs typeface="+mn-cs"/>
            </a:rPr>
            <a:t>Data</a:t>
          </a:r>
        </a:p>
      </dsp:txBody>
      <dsp:txXfrm>
        <a:off x="177518" y="572631"/>
        <a:ext cx="1563981" cy="515403"/>
      </dsp:txXfrm>
    </dsp:sp>
    <dsp:sp modelId="{A52D6CA9-FDB8-9744-92C8-09A88942BF45}">
      <dsp:nvSpPr>
        <dsp:cNvPr id="0" name=""/>
        <dsp:cNvSpPr/>
      </dsp:nvSpPr>
      <dsp:spPr>
        <a:xfrm>
          <a:off x="175740" y="415877"/>
          <a:ext cx="124407" cy="12440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C657212-B389-8141-8C74-2CD944019E5E}">
      <dsp:nvSpPr>
        <dsp:cNvPr id="0" name=""/>
        <dsp:cNvSpPr/>
      </dsp:nvSpPr>
      <dsp:spPr>
        <a:xfrm>
          <a:off x="262826" y="241706"/>
          <a:ext cx="124407" cy="12440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83543DE0-1D87-5642-8204-C3FED3D26C23}">
      <dsp:nvSpPr>
        <dsp:cNvPr id="0" name=""/>
        <dsp:cNvSpPr/>
      </dsp:nvSpPr>
      <dsp:spPr>
        <a:xfrm>
          <a:off x="471831" y="276540"/>
          <a:ext cx="195497" cy="19549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977B2110-A5B9-0348-AF07-86C92904E6DA}">
      <dsp:nvSpPr>
        <dsp:cNvPr id="0" name=""/>
        <dsp:cNvSpPr/>
      </dsp:nvSpPr>
      <dsp:spPr>
        <a:xfrm>
          <a:off x="646001" y="84953"/>
          <a:ext cx="124407" cy="12440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45A26D7C-3858-8F44-8324-EF93FCC70042}">
      <dsp:nvSpPr>
        <dsp:cNvPr id="0" name=""/>
        <dsp:cNvSpPr/>
      </dsp:nvSpPr>
      <dsp:spPr>
        <a:xfrm>
          <a:off x="872423" y="15284"/>
          <a:ext cx="124407" cy="12440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1A3DB627-F769-B749-8881-1DDAC253DF49}">
      <dsp:nvSpPr>
        <dsp:cNvPr id="0" name=""/>
        <dsp:cNvSpPr/>
      </dsp:nvSpPr>
      <dsp:spPr>
        <a:xfrm>
          <a:off x="1151096" y="137204"/>
          <a:ext cx="124407" cy="12440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40C5FAFA-7FAA-E14D-89BE-D6D38FAC005D}">
      <dsp:nvSpPr>
        <dsp:cNvPr id="0" name=""/>
        <dsp:cNvSpPr/>
      </dsp:nvSpPr>
      <dsp:spPr>
        <a:xfrm>
          <a:off x="1325267" y="224289"/>
          <a:ext cx="195497" cy="19549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6783423-F364-A248-B127-2B24402730D7}">
      <dsp:nvSpPr>
        <dsp:cNvPr id="0" name=""/>
        <dsp:cNvSpPr/>
      </dsp:nvSpPr>
      <dsp:spPr>
        <a:xfrm>
          <a:off x="1569106" y="415877"/>
          <a:ext cx="124407" cy="12440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3DBED370-AEFB-734C-AE0A-5ABD7DA9620C}">
      <dsp:nvSpPr>
        <dsp:cNvPr id="0" name=""/>
        <dsp:cNvSpPr/>
      </dsp:nvSpPr>
      <dsp:spPr>
        <a:xfrm>
          <a:off x="1673609" y="607465"/>
          <a:ext cx="124407" cy="12440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C4B2F684-D779-484A-8B90-B5361A91E106}">
      <dsp:nvSpPr>
        <dsp:cNvPr id="0" name=""/>
        <dsp:cNvSpPr/>
      </dsp:nvSpPr>
      <dsp:spPr>
        <a:xfrm>
          <a:off x="746129" y="172533"/>
          <a:ext cx="319905" cy="319905"/>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2322E58-24CA-634B-ACB2-7115904F6B36}">
      <dsp:nvSpPr>
        <dsp:cNvPr id="0" name=""/>
        <dsp:cNvSpPr/>
      </dsp:nvSpPr>
      <dsp:spPr>
        <a:xfrm>
          <a:off x="88655" y="903555"/>
          <a:ext cx="124407" cy="12440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8F379BBB-A156-BD4F-B5F0-83B05C983C87}">
      <dsp:nvSpPr>
        <dsp:cNvPr id="0" name=""/>
        <dsp:cNvSpPr/>
      </dsp:nvSpPr>
      <dsp:spPr>
        <a:xfrm>
          <a:off x="193157" y="1060309"/>
          <a:ext cx="195497" cy="19549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91BFB3B0-7B51-654B-9B9B-E3021D8FAAC4}">
      <dsp:nvSpPr>
        <dsp:cNvPr id="0" name=""/>
        <dsp:cNvSpPr/>
      </dsp:nvSpPr>
      <dsp:spPr>
        <a:xfrm>
          <a:off x="454413" y="1199645"/>
          <a:ext cx="284360" cy="284360"/>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CF1BFA3B-475D-2E45-9FCC-96E61DBE873F}">
      <dsp:nvSpPr>
        <dsp:cNvPr id="0" name=""/>
        <dsp:cNvSpPr/>
      </dsp:nvSpPr>
      <dsp:spPr>
        <a:xfrm>
          <a:off x="820172" y="1426067"/>
          <a:ext cx="124407" cy="12440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4F04BB56-9418-9F45-9087-321B601E8D50}">
      <dsp:nvSpPr>
        <dsp:cNvPr id="0" name=""/>
        <dsp:cNvSpPr/>
      </dsp:nvSpPr>
      <dsp:spPr>
        <a:xfrm>
          <a:off x="889840" y="1199645"/>
          <a:ext cx="195497" cy="19549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1F4781A-BFF5-F043-AC5D-D7DDB11618C6}">
      <dsp:nvSpPr>
        <dsp:cNvPr id="0" name=""/>
        <dsp:cNvSpPr/>
      </dsp:nvSpPr>
      <dsp:spPr>
        <a:xfrm>
          <a:off x="1064011" y="1443484"/>
          <a:ext cx="124407" cy="12440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2CB6F82B-76A1-8B4F-9321-623DEF1E03A6}">
      <dsp:nvSpPr>
        <dsp:cNvPr id="0" name=""/>
        <dsp:cNvSpPr/>
      </dsp:nvSpPr>
      <dsp:spPr>
        <a:xfrm>
          <a:off x="1220765" y="1164811"/>
          <a:ext cx="284360" cy="284360"/>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1B9376D-7C25-6A44-B9CE-6798AC88D592}">
      <dsp:nvSpPr>
        <dsp:cNvPr id="0" name=""/>
        <dsp:cNvSpPr/>
      </dsp:nvSpPr>
      <dsp:spPr>
        <a:xfrm>
          <a:off x="1603940" y="1095143"/>
          <a:ext cx="195497" cy="19549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165B343E-C2A2-E642-BA2B-0E645ABDBA34}">
      <dsp:nvSpPr>
        <dsp:cNvPr id="0" name=""/>
        <dsp:cNvSpPr/>
      </dsp:nvSpPr>
      <dsp:spPr>
        <a:xfrm>
          <a:off x="1799438" y="276251"/>
          <a:ext cx="574149" cy="1096113"/>
        </a:xfrm>
        <a:prstGeom prst="chevron">
          <a:avLst>
            <a:gd name="adj" fmla="val 62310"/>
          </a:avLst>
        </a:prstGeom>
        <a:solidFill>
          <a:srgbClr val="007DAD">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9D201963-1653-B543-826C-7829C2273112}">
      <dsp:nvSpPr>
        <dsp:cNvPr id="0" name=""/>
        <dsp:cNvSpPr/>
      </dsp:nvSpPr>
      <dsp:spPr>
        <a:xfrm>
          <a:off x="2436535" y="492441"/>
          <a:ext cx="1984478" cy="558815"/>
        </a:xfrm>
        <a:prstGeom prst="rect">
          <a:avLst/>
        </a:prstGeom>
        <a:blipFill rotWithShape="0">
          <a:blip xmlns:r="http://schemas.openxmlformats.org/officeDocument/2006/relationships" r:embed="rId1"/>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b="1" kern="1200" dirty="0">
            <a:solidFill>
              <a:srgbClr val="000000">
                <a:hueOff val="0"/>
                <a:satOff val="0"/>
                <a:lumOff val="0"/>
                <a:alphaOff val="0"/>
              </a:srgbClr>
            </a:solidFill>
            <a:latin typeface="Arial"/>
            <a:ea typeface="ＭＳ Ｐゴシック"/>
            <a:cs typeface="+mn-cs"/>
          </a:endParaRPr>
        </a:p>
      </dsp:txBody>
      <dsp:txXfrm>
        <a:off x="2436535" y="492441"/>
        <a:ext cx="1984478" cy="558815"/>
      </dsp:txXfrm>
    </dsp:sp>
    <dsp:sp modelId="{DFB11C33-F7D4-D84E-A7D4-E4CAC608DC52}">
      <dsp:nvSpPr>
        <dsp:cNvPr id="0" name=""/>
        <dsp:cNvSpPr/>
      </dsp:nvSpPr>
      <dsp:spPr>
        <a:xfrm>
          <a:off x="4358065" y="276251"/>
          <a:ext cx="574149" cy="1096113"/>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190275-3465-5D43-8D10-D9694AAF2845}">
      <dsp:nvSpPr>
        <dsp:cNvPr id="0" name=""/>
        <dsp:cNvSpPr/>
      </dsp:nvSpPr>
      <dsp:spPr>
        <a:xfrm>
          <a:off x="5006049" y="198230"/>
          <a:ext cx="1389292" cy="1330981"/>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dirty="0">
              <a:solidFill>
                <a:srgbClr val="FAFAFB"/>
              </a:solidFill>
              <a:latin typeface="Arial"/>
              <a:ea typeface="ＭＳ Ｐゴシック"/>
              <a:cs typeface="+mn-cs"/>
            </a:rPr>
            <a:t>Predictions &amp; Insight</a:t>
          </a:r>
        </a:p>
      </dsp:txBody>
      <dsp:txXfrm>
        <a:off x="5209506" y="393148"/>
        <a:ext cx="982378" cy="941145"/>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1" y="0"/>
            <a:ext cx="3187863" cy="472836"/>
          </a:xfrm>
          <a:prstGeom prst="rect">
            <a:avLst/>
          </a:prstGeom>
          <a:noFill/>
          <a:ln w="9525">
            <a:noFill/>
            <a:miter lim="800000"/>
            <a:headEnd/>
            <a:tailEnd/>
          </a:ln>
          <a:effectLst/>
        </p:spPr>
        <p:txBody>
          <a:bodyPr vert="horz" wrap="square" lIns="95336" tIns="47669" rIns="95336" bIns="47669" numCol="1" anchor="t" anchorCtr="0" compatLnSpc="1">
            <a:prstTxWarp prst="textNoShape">
              <a:avLst/>
            </a:prstTxWarp>
          </a:bodyPr>
          <a:lstStyle>
            <a:lvl1pPr eaLnBrk="1" hangingPunct="1">
              <a:defRPr sz="1300" b="1">
                <a:latin typeface="Arial" panose="020B0604020202020204" pitchFamily="34" charset="0"/>
                <a:ea typeface="+mn-ea"/>
                <a:cs typeface="Arial" panose="020B0604020202020204" pitchFamily="34" charset="0"/>
              </a:defRPr>
            </a:lvl1pPr>
          </a:lstStyle>
          <a:p>
            <a:pPr>
              <a:defRPr/>
            </a:pPr>
            <a:endParaRPr lang="en-US" altLang="en-US"/>
          </a:p>
        </p:txBody>
      </p:sp>
      <p:sp>
        <p:nvSpPr>
          <p:cNvPr id="30723" name="Rectangle 3"/>
          <p:cNvSpPr>
            <a:spLocks noGrp="1" noChangeArrowheads="1"/>
          </p:cNvSpPr>
          <p:nvPr>
            <p:ph type="dt" sz="quarter" idx="1"/>
          </p:nvPr>
        </p:nvSpPr>
        <p:spPr bwMode="auto">
          <a:xfrm>
            <a:off x="4145726" y="0"/>
            <a:ext cx="3187863" cy="472836"/>
          </a:xfrm>
          <a:prstGeom prst="rect">
            <a:avLst/>
          </a:prstGeom>
          <a:noFill/>
          <a:ln w="9525">
            <a:noFill/>
            <a:miter lim="800000"/>
            <a:headEnd/>
            <a:tailEnd/>
          </a:ln>
          <a:effectLst/>
        </p:spPr>
        <p:txBody>
          <a:bodyPr vert="horz" wrap="square" lIns="95336" tIns="47669" rIns="95336" bIns="47669" numCol="1" anchor="t" anchorCtr="0" compatLnSpc="1">
            <a:prstTxWarp prst="textNoShape">
              <a:avLst/>
            </a:prstTxWarp>
          </a:bodyPr>
          <a:lstStyle>
            <a:lvl1pPr algn="r" eaLnBrk="1" hangingPunct="1">
              <a:defRPr sz="1300" b="1" smtClean="0">
                <a:cs typeface="Arial" panose="020B0604020202020204" pitchFamily="34" charset="0"/>
              </a:defRPr>
            </a:lvl1pPr>
          </a:lstStyle>
          <a:p>
            <a:pPr>
              <a:defRPr/>
            </a:pPr>
            <a:fld id="{E9C41535-BB11-4A8B-944F-6C78E08581C0}" type="datetime1">
              <a:rPr lang="en-US" altLang="en-US"/>
              <a:pPr>
                <a:defRPr/>
              </a:pPr>
              <a:t>9/18/17</a:t>
            </a:fld>
            <a:endParaRPr lang="en-US" altLang="en-US"/>
          </a:p>
        </p:txBody>
      </p:sp>
      <p:sp>
        <p:nvSpPr>
          <p:cNvPr id="30724" name="Rectangle 4"/>
          <p:cNvSpPr>
            <a:spLocks noGrp="1" noChangeArrowheads="1"/>
          </p:cNvSpPr>
          <p:nvPr>
            <p:ph type="ftr" sz="quarter" idx="2"/>
          </p:nvPr>
        </p:nvSpPr>
        <p:spPr bwMode="auto">
          <a:xfrm>
            <a:off x="1" y="9146424"/>
            <a:ext cx="3187863" cy="472836"/>
          </a:xfrm>
          <a:prstGeom prst="rect">
            <a:avLst/>
          </a:prstGeom>
          <a:noFill/>
          <a:ln w="9525">
            <a:noFill/>
            <a:miter lim="800000"/>
            <a:headEnd/>
            <a:tailEnd/>
          </a:ln>
          <a:effectLst/>
        </p:spPr>
        <p:txBody>
          <a:bodyPr vert="horz" wrap="square" lIns="95336" tIns="47669" rIns="95336" bIns="47669" numCol="1" anchor="b" anchorCtr="0" compatLnSpc="1">
            <a:prstTxWarp prst="textNoShape">
              <a:avLst/>
            </a:prstTxWarp>
          </a:bodyPr>
          <a:lstStyle>
            <a:lvl1pPr eaLnBrk="1" hangingPunct="1">
              <a:defRPr sz="1300" b="1">
                <a:latin typeface="Arial" panose="020B0604020202020204" pitchFamily="34" charset="0"/>
                <a:ea typeface="+mn-ea"/>
                <a:cs typeface="Arial" panose="020B0604020202020204" pitchFamily="34" charset="0"/>
              </a:defRPr>
            </a:lvl1pPr>
          </a:lstStyle>
          <a:p>
            <a:pPr>
              <a:defRPr/>
            </a:pPr>
            <a:endParaRPr lang="en-US" altLang="en-US"/>
          </a:p>
        </p:txBody>
      </p:sp>
      <p:sp>
        <p:nvSpPr>
          <p:cNvPr id="30725" name="Rectangle 5"/>
          <p:cNvSpPr>
            <a:spLocks noGrp="1" noChangeArrowheads="1"/>
          </p:cNvSpPr>
          <p:nvPr>
            <p:ph type="sldNum" sz="quarter" idx="3"/>
          </p:nvPr>
        </p:nvSpPr>
        <p:spPr bwMode="auto">
          <a:xfrm>
            <a:off x="4145726" y="9146424"/>
            <a:ext cx="3187863" cy="472836"/>
          </a:xfrm>
          <a:prstGeom prst="rect">
            <a:avLst/>
          </a:prstGeom>
          <a:noFill/>
          <a:ln w="9525">
            <a:noFill/>
            <a:miter lim="800000"/>
            <a:headEnd/>
            <a:tailEnd/>
          </a:ln>
          <a:effectLst/>
        </p:spPr>
        <p:txBody>
          <a:bodyPr vert="horz" wrap="square" lIns="95336" tIns="47669" rIns="95336" bIns="47669" numCol="1" anchor="b" anchorCtr="0" compatLnSpc="1">
            <a:prstTxWarp prst="textNoShape">
              <a:avLst/>
            </a:prstTxWarp>
          </a:bodyPr>
          <a:lstStyle>
            <a:lvl1pPr algn="r" eaLnBrk="1" hangingPunct="1">
              <a:defRPr sz="1300" b="1" smtClean="0">
                <a:cs typeface="Arial" panose="020B0604020202020204" pitchFamily="34" charset="0"/>
              </a:defRPr>
            </a:lvl1pPr>
          </a:lstStyle>
          <a:p>
            <a:pPr>
              <a:defRPr/>
            </a:pPr>
            <a:fld id="{94FB86E6-A1B3-4ADB-91FF-5D4C2DDC1D2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4"/>
          <p:cNvSpPr>
            <a:spLocks noGrp="1" noRot="1" noChangeAspect="1" noChangeArrowheads="1" noTextEdit="1"/>
          </p:cNvSpPr>
          <p:nvPr>
            <p:ph type="sldImg" idx="2"/>
          </p:nvPr>
        </p:nvSpPr>
        <p:spPr bwMode="auto">
          <a:xfrm>
            <a:off x="1257300" y="234950"/>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1" name="Rectangle 5"/>
          <p:cNvSpPr>
            <a:spLocks noGrp="1" noChangeArrowheads="1"/>
          </p:cNvSpPr>
          <p:nvPr>
            <p:ph type="body" sz="quarter" idx="3"/>
          </p:nvPr>
        </p:nvSpPr>
        <p:spPr bwMode="auto">
          <a:xfrm>
            <a:off x="287526" y="4061793"/>
            <a:ext cx="6740148" cy="4820302"/>
          </a:xfrm>
          <a:prstGeom prst="rect">
            <a:avLst/>
          </a:prstGeom>
          <a:noFill/>
          <a:ln w="9525">
            <a:noFill/>
            <a:miter lim="800000"/>
            <a:headEnd/>
            <a:tailEnd/>
          </a:ln>
          <a:effectLst/>
        </p:spPr>
        <p:txBody>
          <a:bodyPr vert="horz" wrap="square" lIns="95336" tIns="47669" rIns="95336" bIns="47669" numCol="1" anchor="t" anchorCtr="0" compatLnSpc="1">
            <a:prstTxWarp prst="textNoShape">
              <a:avLst/>
            </a:prstTxWarp>
          </a:bodyPr>
          <a:lstStyle/>
          <a:p>
            <a:pPr lvl="0"/>
            <a:r>
              <a:rPr lang="en-US" altLang="en-US" noProof="0"/>
              <a:t>Click to edit Master text styles</a:t>
            </a:r>
          </a:p>
        </p:txBody>
      </p:sp>
      <p:sp>
        <p:nvSpPr>
          <p:cNvPr id="14342" name="Rectangle 6"/>
          <p:cNvSpPr>
            <a:spLocks noGrp="1" noChangeArrowheads="1"/>
          </p:cNvSpPr>
          <p:nvPr>
            <p:ph type="ftr" sz="quarter" idx="4"/>
          </p:nvPr>
        </p:nvSpPr>
        <p:spPr bwMode="auto">
          <a:xfrm>
            <a:off x="0" y="9120156"/>
            <a:ext cx="3169474" cy="479403"/>
          </a:xfrm>
          <a:prstGeom prst="rect">
            <a:avLst/>
          </a:prstGeom>
          <a:noFill/>
          <a:ln w="9525">
            <a:noFill/>
            <a:miter lim="800000"/>
            <a:headEnd/>
            <a:tailEnd/>
          </a:ln>
          <a:effectLst/>
        </p:spPr>
        <p:txBody>
          <a:bodyPr vert="horz" wrap="square" lIns="95336" tIns="47669" rIns="95336" bIns="47669" numCol="1" anchor="b" anchorCtr="0" compatLnSpc="1">
            <a:prstTxWarp prst="textNoShape">
              <a:avLst/>
            </a:prstTxWarp>
          </a:bodyPr>
          <a:lstStyle>
            <a:lvl1pPr eaLnBrk="0" hangingPunct="0">
              <a:defRPr sz="1300">
                <a:latin typeface="Times New Roman" pitchFamily="18" charset="0"/>
                <a:ea typeface="+mn-ea"/>
                <a:cs typeface="Arial" panose="020B0604020202020204" pitchFamily="34" charset="0"/>
              </a:defRPr>
            </a:lvl1pPr>
          </a:lstStyle>
          <a:p>
            <a:pPr>
              <a:defRPr/>
            </a:pPr>
            <a:endParaRPr lang="en-US" altLang="en-US"/>
          </a:p>
        </p:txBody>
      </p:sp>
      <p:sp>
        <p:nvSpPr>
          <p:cNvPr id="14343" name="Rectangle 7"/>
          <p:cNvSpPr>
            <a:spLocks noGrp="1" noChangeArrowheads="1"/>
          </p:cNvSpPr>
          <p:nvPr>
            <p:ph type="sldNum" sz="quarter" idx="5"/>
          </p:nvPr>
        </p:nvSpPr>
        <p:spPr bwMode="auto">
          <a:xfrm>
            <a:off x="4144055" y="9120156"/>
            <a:ext cx="3169474" cy="479403"/>
          </a:xfrm>
          <a:prstGeom prst="rect">
            <a:avLst/>
          </a:prstGeom>
          <a:noFill/>
          <a:ln w="9525">
            <a:noFill/>
            <a:miter lim="800000"/>
            <a:headEnd/>
            <a:tailEnd/>
          </a:ln>
          <a:effectLst/>
        </p:spPr>
        <p:txBody>
          <a:bodyPr vert="horz" wrap="square" lIns="95336" tIns="47669" rIns="95336" bIns="47669" numCol="1" anchor="b" anchorCtr="0" compatLnSpc="1">
            <a:prstTxWarp prst="textNoShape">
              <a:avLst/>
            </a:prstTxWarp>
          </a:bodyPr>
          <a:lstStyle>
            <a:lvl1pPr algn="r">
              <a:defRPr sz="1300" smtClean="0">
                <a:latin typeface="Times New Roman" panose="02020603050405020304" pitchFamily="18" charset="0"/>
                <a:cs typeface="Arial" panose="020B0604020202020204" pitchFamily="34" charset="0"/>
              </a:defRPr>
            </a:lvl1pPr>
          </a:lstStyle>
          <a:p>
            <a:pPr>
              <a:defRPr/>
            </a:pPr>
            <a:fld id="{6CE639A2-3FAC-4EBB-A070-D668385A60B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2" charset="0"/>
        <a:ea typeface="MS PGothic" pitchFamily="34" charset="-128"/>
        <a:cs typeface="MS PGothic" pitchFamily="34" charset="-128"/>
      </a:defRPr>
    </a:lvl1pPr>
    <a:lvl2pPr marL="742950" indent="-285750" algn="l" rtl="0" eaLnBrk="0" fontAlgn="base" hangingPunct="0">
      <a:spcBef>
        <a:spcPct val="30000"/>
      </a:spcBef>
      <a:spcAft>
        <a:spcPct val="0"/>
      </a:spcAft>
      <a:defRPr sz="1200" kern="1200">
        <a:solidFill>
          <a:schemeClr val="tx1"/>
        </a:solidFill>
        <a:latin typeface="Times New Roman" pitchFamily="-112" charset="0"/>
        <a:ea typeface="MS PGothic" pitchFamily="34" charset="-128"/>
        <a:cs typeface="MS PGothic" pitchFamily="34" charset="-128"/>
      </a:defRPr>
    </a:lvl2pPr>
    <a:lvl3pPr marL="1143000" indent="-228600" algn="l" rtl="0" eaLnBrk="0" fontAlgn="base" hangingPunct="0">
      <a:spcBef>
        <a:spcPct val="30000"/>
      </a:spcBef>
      <a:spcAft>
        <a:spcPct val="0"/>
      </a:spcAft>
      <a:defRPr sz="1200" kern="1200">
        <a:solidFill>
          <a:schemeClr val="tx1"/>
        </a:solidFill>
        <a:latin typeface="Times New Roman" pitchFamily="-112" charset="0"/>
        <a:ea typeface="MS PGothic" pitchFamily="34" charset="-128"/>
        <a:cs typeface="MS PGothic" pitchFamily="34" charset="-128"/>
      </a:defRPr>
    </a:lvl3pPr>
    <a:lvl4pPr marL="1600200" indent="-228600" algn="l" rtl="0" eaLnBrk="0" fontAlgn="base" hangingPunct="0">
      <a:spcBef>
        <a:spcPct val="30000"/>
      </a:spcBef>
      <a:spcAft>
        <a:spcPct val="0"/>
      </a:spcAft>
      <a:defRPr sz="1200" kern="1200">
        <a:solidFill>
          <a:schemeClr val="tx1"/>
        </a:solidFill>
        <a:latin typeface="Times New Roman" pitchFamily="-112" charset="0"/>
        <a:ea typeface="MS PGothic" pitchFamily="34" charset="-128"/>
        <a:cs typeface="MS PGothic" pitchFamily="34" charset="-128"/>
      </a:defRPr>
    </a:lvl4pPr>
    <a:lvl5pPr marL="2057400" indent="-228600" algn="l" rtl="0" eaLnBrk="0" fontAlgn="base" hangingPunct="0">
      <a:spcBef>
        <a:spcPct val="30000"/>
      </a:spcBef>
      <a:spcAft>
        <a:spcPct val="0"/>
      </a:spcAft>
      <a:defRPr sz="1200" kern="1200">
        <a:solidFill>
          <a:schemeClr val="tx1"/>
        </a:solidFill>
        <a:latin typeface="Times New Roman" pitchFamily="-112" charset="0"/>
        <a:ea typeface="MS PGothic" pitchFamily="34" charset="-128"/>
        <a:cs typeface="MS PGothic"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rPr>
              <a:t>IBM Big Data &amp; Analytics</a:t>
            </a:r>
            <a:r>
              <a:rPr kumimoji="0" lang="en-US" sz="1300" b="0" i="0" u="none" strike="noStrike" kern="1200" cap="none" spc="0" normalizeH="0" baseline="0" noProof="0">
                <a:ln>
                  <a:noFill/>
                </a:ln>
                <a:solidFill>
                  <a:srgbClr val="000000"/>
                </a:solidFill>
                <a:effectLst/>
                <a:uLnTx/>
                <a:uFillTx/>
                <a:latin typeface="Arial" charset="0"/>
                <a:ea typeface="ＭＳ Ｐゴシック" charset="0"/>
                <a:cs typeface="+mn-cs"/>
              </a:rPr>
              <a:t/>
            </a:r>
            <a:br>
              <a:rPr kumimoji="0" lang="en-US" sz="1300" b="0" i="0" u="none" strike="noStrike" kern="1200" cap="none" spc="0" normalizeH="0" baseline="0" noProof="0">
                <a:ln>
                  <a:noFill/>
                </a:ln>
                <a:solidFill>
                  <a:srgbClr val="000000"/>
                </a:solidFill>
                <a:effectLst/>
                <a:uLnTx/>
                <a:uFillTx/>
                <a:latin typeface="Arial" charset="0"/>
                <a:ea typeface="ＭＳ Ｐゴシック" charset="0"/>
                <a:cs typeface="+mn-cs"/>
              </a:rPr>
            </a:br>
            <a:r>
              <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rPr>
              <a:t>© 2014 IBM Corporation</a:t>
            </a:r>
          </a:p>
        </p:txBody>
      </p:sp>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29AEFC-F65E-6343-A56A-79CAA0DBC2EA}" type="slidenum">
              <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68610" name="Rectangle 2"/>
          <p:cNvSpPr>
            <a:spLocks noGrp="1" noRot="1" noChangeAspect="1" noChangeArrowheads="1" noTextEdit="1"/>
          </p:cNvSpPr>
          <p:nvPr>
            <p:ph type="sldImg"/>
          </p:nvPr>
        </p:nvSpPr>
        <p:spPr>
          <a:xfrm>
            <a:off x="1754188" y="674688"/>
            <a:ext cx="3862387" cy="2897187"/>
          </a:xfrm>
          <a:ln/>
          <a:extLst>
            <a:ext uri="{FAA26D3D-D897-4be2-8F04-BA451C77F1D7}">
              <ma14:placeholderFlag xmlns:ma14="http://schemas.microsoft.com/office/mac/drawingml/2011/main" val="1"/>
            </a:ext>
          </a:extLst>
        </p:spPr>
      </p:sp>
      <p:sp>
        <p:nvSpPr>
          <p:cNvPr id="68611" name="Rectangle 3"/>
          <p:cNvSpPr>
            <a:spLocks noGrp="1" noChangeArrowheads="1"/>
          </p:cNvSpPr>
          <p:nvPr>
            <p:ph type="body" idx="1"/>
          </p:nvPr>
        </p:nvSpPr>
        <p:spPr/>
        <p:txBody>
          <a:bodyPr/>
          <a:lstStyle/>
          <a:p>
            <a:pPr eaLnBrk="1" hangingPunct="1">
              <a:defRPr/>
            </a:pPr>
            <a:endParaRPr lang="en-US">
              <a:cs typeface="+mn-cs"/>
            </a:endParaRPr>
          </a:p>
        </p:txBody>
      </p:sp>
    </p:spTree>
    <p:extLst>
      <p:ext uri="{BB962C8B-B14F-4D97-AF65-F5344CB8AC3E}">
        <p14:creationId xmlns:p14="http://schemas.microsoft.com/office/powerpoint/2010/main" val="1181629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4188" y="674688"/>
            <a:ext cx="3862387" cy="2897187"/>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IBM Analytics</a:t>
            </a:r>
            <a:br>
              <a:rPr lang="en-US"/>
            </a:br>
            <a:r>
              <a:rPr lang="en-US"/>
              <a:t>© 2015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32</a:t>
            </a:fld>
            <a:endParaRPr lang="en-US"/>
          </a:p>
        </p:txBody>
      </p:sp>
    </p:spTree>
    <p:extLst>
      <p:ext uri="{BB962C8B-B14F-4D97-AF65-F5344CB8AC3E}">
        <p14:creationId xmlns:p14="http://schemas.microsoft.com/office/powerpoint/2010/main" val="3119542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4188" y="674688"/>
            <a:ext cx="3862387" cy="2897187"/>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IBM Analytics</a:t>
            </a:r>
            <a:br>
              <a:rPr lang="en-US"/>
            </a:br>
            <a:r>
              <a:rPr lang="en-US"/>
              <a:t>© 2015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33</a:t>
            </a:fld>
            <a:endParaRPr lang="en-US"/>
          </a:p>
        </p:txBody>
      </p:sp>
    </p:spTree>
    <p:extLst>
      <p:ext uri="{BB962C8B-B14F-4D97-AF65-F5344CB8AC3E}">
        <p14:creationId xmlns:p14="http://schemas.microsoft.com/office/powerpoint/2010/main" val="1872482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4188" y="674688"/>
            <a:ext cx="3862387" cy="2897187"/>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IBM Analytics</a:t>
            </a:r>
            <a:br>
              <a:rPr lang="en-US"/>
            </a:br>
            <a:r>
              <a:rPr lang="en-US"/>
              <a:t>© 2015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34</a:t>
            </a:fld>
            <a:endParaRPr lang="en-US"/>
          </a:p>
        </p:txBody>
      </p:sp>
    </p:spTree>
    <p:extLst>
      <p:ext uri="{BB962C8B-B14F-4D97-AF65-F5344CB8AC3E}">
        <p14:creationId xmlns:p14="http://schemas.microsoft.com/office/powerpoint/2010/main" val="2559770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4188" y="674688"/>
            <a:ext cx="3862387" cy="2897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5FA9F-7D3F-5741-9EE6-6623220EF666}" type="slidenum">
              <a:rPr lang="en-US" smtClean="0"/>
              <a:pPr/>
              <a:t>36</a:t>
            </a:fld>
            <a:endParaRPr lang="en-US" dirty="0"/>
          </a:p>
        </p:txBody>
      </p:sp>
    </p:spTree>
    <p:extLst>
      <p:ext uri="{BB962C8B-B14F-4D97-AF65-F5344CB8AC3E}">
        <p14:creationId xmlns:p14="http://schemas.microsoft.com/office/powerpoint/2010/main" val="2698939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a:ln/>
        </p:spPr>
      </p:sp>
      <p:sp>
        <p:nvSpPr>
          <p:cNvPr id="20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charset="0"/>
              <a:ea typeface="MS PGothic" charset="-128"/>
            </a:endParaRPr>
          </a:p>
        </p:txBody>
      </p:sp>
      <p:sp>
        <p:nvSpPr>
          <p:cNvPr id="204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Arial" charset="0"/>
                <a:ea typeface="ＭＳ Ｐゴシック" charset="-128"/>
              </a:defRPr>
            </a:lvl1pPr>
            <a:lvl2pPr marL="774302" indent="-297809">
              <a:defRPr sz="1700">
                <a:solidFill>
                  <a:schemeClr val="tx1"/>
                </a:solidFill>
                <a:latin typeface="Arial" charset="0"/>
                <a:ea typeface="ＭＳ Ｐゴシック" charset="-128"/>
              </a:defRPr>
            </a:lvl2pPr>
            <a:lvl3pPr marL="1191235" indent="-238247">
              <a:defRPr sz="1700">
                <a:solidFill>
                  <a:schemeClr val="tx1"/>
                </a:solidFill>
                <a:latin typeface="Arial" charset="0"/>
                <a:ea typeface="ＭＳ Ｐゴシック" charset="-128"/>
              </a:defRPr>
            </a:lvl3pPr>
            <a:lvl4pPr marL="1667728" indent="-238247">
              <a:defRPr sz="1700">
                <a:solidFill>
                  <a:schemeClr val="tx1"/>
                </a:solidFill>
                <a:latin typeface="Arial" charset="0"/>
                <a:ea typeface="ＭＳ Ｐゴシック" charset="-128"/>
              </a:defRPr>
            </a:lvl4pPr>
            <a:lvl5pPr marL="2144222" indent="-238247">
              <a:defRPr sz="1700">
                <a:solidFill>
                  <a:schemeClr val="tx1"/>
                </a:solidFill>
                <a:latin typeface="Arial" charset="0"/>
                <a:ea typeface="ＭＳ Ｐゴシック" charset="-128"/>
              </a:defRPr>
            </a:lvl5pPr>
            <a:lvl6pPr marL="2620716" indent="-238247" eaLnBrk="0" fontAlgn="base" hangingPunct="0">
              <a:spcBef>
                <a:spcPct val="0"/>
              </a:spcBef>
              <a:spcAft>
                <a:spcPct val="0"/>
              </a:spcAft>
              <a:defRPr sz="1700">
                <a:solidFill>
                  <a:schemeClr val="tx1"/>
                </a:solidFill>
                <a:latin typeface="Arial" charset="0"/>
                <a:ea typeface="ＭＳ Ｐゴシック" charset="-128"/>
              </a:defRPr>
            </a:lvl6pPr>
            <a:lvl7pPr marL="3097210" indent="-238247" eaLnBrk="0" fontAlgn="base" hangingPunct="0">
              <a:spcBef>
                <a:spcPct val="0"/>
              </a:spcBef>
              <a:spcAft>
                <a:spcPct val="0"/>
              </a:spcAft>
              <a:defRPr sz="1700">
                <a:solidFill>
                  <a:schemeClr val="tx1"/>
                </a:solidFill>
                <a:latin typeface="Arial" charset="0"/>
                <a:ea typeface="ＭＳ Ｐゴシック" charset="-128"/>
              </a:defRPr>
            </a:lvl7pPr>
            <a:lvl8pPr marL="3573704" indent="-238247" eaLnBrk="0" fontAlgn="base" hangingPunct="0">
              <a:spcBef>
                <a:spcPct val="0"/>
              </a:spcBef>
              <a:spcAft>
                <a:spcPct val="0"/>
              </a:spcAft>
              <a:defRPr sz="1700">
                <a:solidFill>
                  <a:schemeClr val="tx1"/>
                </a:solidFill>
                <a:latin typeface="Arial" charset="0"/>
                <a:ea typeface="ＭＳ Ｐゴシック" charset="-128"/>
              </a:defRPr>
            </a:lvl8pPr>
            <a:lvl9pPr marL="4050198" indent="-238247" eaLnBrk="0" fontAlgn="base" hangingPunct="0">
              <a:spcBef>
                <a:spcPct val="0"/>
              </a:spcBef>
              <a:spcAft>
                <a:spcPct val="0"/>
              </a:spcAft>
              <a:defRPr sz="1700">
                <a:solidFill>
                  <a:schemeClr val="tx1"/>
                </a:solidFill>
                <a:latin typeface="Arial" charset="0"/>
                <a:ea typeface="ＭＳ Ｐゴシック" charset="-128"/>
              </a:defRPr>
            </a:lvl9pPr>
          </a:lstStyle>
          <a:p>
            <a:fld id="{BBCC7F47-2F94-514A-8404-7D7426C22945}" type="slidenum">
              <a:rPr lang="en-US" altLang="en-US" sz="1300">
                <a:latin typeface="Times New Roman" charset="0"/>
              </a:rPr>
              <a:pPr/>
              <a:t>38</a:t>
            </a:fld>
            <a:endParaRPr lang="en-US" altLang="en-US" sz="1300">
              <a:latin typeface="Times New Roman" charset="0"/>
            </a:endParaRPr>
          </a:p>
        </p:txBody>
      </p:sp>
    </p:spTree>
    <p:extLst>
      <p:ext uri="{BB962C8B-B14F-4D97-AF65-F5344CB8AC3E}">
        <p14:creationId xmlns:p14="http://schemas.microsoft.com/office/powerpoint/2010/main" val="810953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a:ln/>
        </p:spPr>
      </p:sp>
      <p:sp>
        <p:nvSpPr>
          <p:cNvPr id="20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charset="0"/>
              <a:ea typeface="MS PGothic" charset="-128"/>
            </a:endParaRPr>
          </a:p>
        </p:txBody>
      </p:sp>
      <p:sp>
        <p:nvSpPr>
          <p:cNvPr id="204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Arial" charset="0"/>
                <a:ea typeface="ＭＳ Ｐゴシック" charset="-128"/>
              </a:defRPr>
            </a:lvl1pPr>
            <a:lvl2pPr marL="774302" indent="-297809">
              <a:defRPr sz="1700">
                <a:solidFill>
                  <a:schemeClr val="tx1"/>
                </a:solidFill>
                <a:latin typeface="Arial" charset="0"/>
                <a:ea typeface="ＭＳ Ｐゴシック" charset="-128"/>
              </a:defRPr>
            </a:lvl2pPr>
            <a:lvl3pPr marL="1191235" indent="-238247">
              <a:defRPr sz="1700">
                <a:solidFill>
                  <a:schemeClr val="tx1"/>
                </a:solidFill>
                <a:latin typeface="Arial" charset="0"/>
                <a:ea typeface="ＭＳ Ｐゴシック" charset="-128"/>
              </a:defRPr>
            </a:lvl3pPr>
            <a:lvl4pPr marL="1667728" indent="-238247">
              <a:defRPr sz="1700">
                <a:solidFill>
                  <a:schemeClr val="tx1"/>
                </a:solidFill>
                <a:latin typeface="Arial" charset="0"/>
                <a:ea typeface="ＭＳ Ｐゴシック" charset="-128"/>
              </a:defRPr>
            </a:lvl4pPr>
            <a:lvl5pPr marL="2144222" indent="-238247">
              <a:defRPr sz="1700">
                <a:solidFill>
                  <a:schemeClr val="tx1"/>
                </a:solidFill>
                <a:latin typeface="Arial" charset="0"/>
                <a:ea typeface="ＭＳ Ｐゴシック" charset="-128"/>
              </a:defRPr>
            </a:lvl5pPr>
            <a:lvl6pPr marL="2620716" indent="-238247" eaLnBrk="0" fontAlgn="base" hangingPunct="0">
              <a:spcBef>
                <a:spcPct val="0"/>
              </a:spcBef>
              <a:spcAft>
                <a:spcPct val="0"/>
              </a:spcAft>
              <a:defRPr sz="1700">
                <a:solidFill>
                  <a:schemeClr val="tx1"/>
                </a:solidFill>
                <a:latin typeface="Arial" charset="0"/>
                <a:ea typeface="ＭＳ Ｐゴシック" charset="-128"/>
              </a:defRPr>
            </a:lvl6pPr>
            <a:lvl7pPr marL="3097210" indent="-238247" eaLnBrk="0" fontAlgn="base" hangingPunct="0">
              <a:spcBef>
                <a:spcPct val="0"/>
              </a:spcBef>
              <a:spcAft>
                <a:spcPct val="0"/>
              </a:spcAft>
              <a:defRPr sz="1700">
                <a:solidFill>
                  <a:schemeClr val="tx1"/>
                </a:solidFill>
                <a:latin typeface="Arial" charset="0"/>
                <a:ea typeface="ＭＳ Ｐゴシック" charset="-128"/>
              </a:defRPr>
            </a:lvl7pPr>
            <a:lvl8pPr marL="3573704" indent="-238247" eaLnBrk="0" fontAlgn="base" hangingPunct="0">
              <a:spcBef>
                <a:spcPct val="0"/>
              </a:spcBef>
              <a:spcAft>
                <a:spcPct val="0"/>
              </a:spcAft>
              <a:defRPr sz="1700">
                <a:solidFill>
                  <a:schemeClr val="tx1"/>
                </a:solidFill>
                <a:latin typeface="Arial" charset="0"/>
                <a:ea typeface="ＭＳ Ｐゴシック" charset="-128"/>
              </a:defRPr>
            </a:lvl8pPr>
            <a:lvl9pPr marL="4050198" indent="-238247" eaLnBrk="0" fontAlgn="base" hangingPunct="0">
              <a:spcBef>
                <a:spcPct val="0"/>
              </a:spcBef>
              <a:spcAft>
                <a:spcPct val="0"/>
              </a:spcAft>
              <a:defRPr sz="1700">
                <a:solidFill>
                  <a:schemeClr val="tx1"/>
                </a:solidFill>
                <a:latin typeface="Arial" charset="0"/>
                <a:ea typeface="ＭＳ Ｐゴシック" charset="-128"/>
              </a:defRPr>
            </a:lvl9pPr>
          </a:lstStyle>
          <a:p>
            <a:fld id="{BBCC7F47-2F94-514A-8404-7D7426C22945}" type="slidenum">
              <a:rPr lang="en-US" altLang="en-US" sz="1300">
                <a:latin typeface="Times New Roman" charset="0"/>
              </a:rPr>
              <a:pPr/>
              <a:t>39</a:t>
            </a:fld>
            <a:endParaRPr lang="en-US" altLang="en-US" sz="1300">
              <a:latin typeface="Times New Roman" charset="0"/>
            </a:endParaRPr>
          </a:p>
        </p:txBody>
      </p:sp>
    </p:spTree>
    <p:extLst>
      <p:ext uri="{BB962C8B-B14F-4D97-AF65-F5344CB8AC3E}">
        <p14:creationId xmlns:p14="http://schemas.microsoft.com/office/powerpoint/2010/main" val="1177527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a:ln/>
        </p:spPr>
      </p:sp>
      <p:sp>
        <p:nvSpPr>
          <p:cNvPr id="20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charset="0"/>
              <a:ea typeface="MS PGothic" charset="-128"/>
            </a:endParaRPr>
          </a:p>
        </p:txBody>
      </p:sp>
      <p:sp>
        <p:nvSpPr>
          <p:cNvPr id="204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Arial" charset="0"/>
                <a:ea typeface="ＭＳ Ｐゴシック" charset="-128"/>
              </a:defRPr>
            </a:lvl1pPr>
            <a:lvl2pPr marL="774302" indent="-297809">
              <a:defRPr sz="1700">
                <a:solidFill>
                  <a:schemeClr val="tx1"/>
                </a:solidFill>
                <a:latin typeface="Arial" charset="0"/>
                <a:ea typeface="ＭＳ Ｐゴシック" charset="-128"/>
              </a:defRPr>
            </a:lvl2pPr>
            <a:lvl3pPr marL="1191235" indent="-238247">
              <a:defRPr sz="1700">
                <a:solidFill>
                  <a:schemeClr val="tx1"/>
                </a:solidFill>
                <a:latin typeface="Arial" charset="0"/>
                <a:ea typeface="ＭＳ Ｐゴシック" charset="-128"/>
              </a:defRPr>
            </a:lvl3pPr>
            <a:lvl4pPr marL="1667728" indent="-238247">
              <a:defRPr sz="1700">
                <a:solidFill>
                  <a:schemeClr val="tx1"/>
                </a:solidFill>
                <a:latin typeface="Arial" charset="0"/>
                <a:ea typeface="ＭＳ Ｐゴシック" charset="-128"/>
              </a:defRPr>
            </a:lvl4pPr>
            <a:lvl5pPr marL="2144222" indent="-238247">
              <a:defRPr sz="1700">
                <a:solidFill>
                  <a:schemeClr val="tx1"/>
                </a:solidFill>
                <a:latin typeface="Arial" charset="0"/>
                <a:ea typeface="ＭＳ Ｐゴシック" charset="-128"/>
              </a:defRPr>
            </a:lvl5pPr>
            <a:lvl6pPr marL="2620716" indent="-238247" eaLnBrk="0" fontAlgn="base" hangingPunct="0">
              <a:spcBef>
                <a:spcPct val="0"/>
              </a:spcBef>
              <a:spcAft>
                <a:spcPct val="0"/>
              </a:spcAft>
              <a:defRPr sz="1700">
                <a:solidFill>
                  <a:schemeClr val="tx1"/>
                </a:solidFill>
                <a:latin typeface="Arial" charset="0"/>
                <a:ea typeface="ＭＳ Ｐゴシック" charset="-128"/>
              </a:defRPr>
            </a:lvl6pPr>
            <a:lvl7pPr marL="3097210" indent="-238247" eaLnBrk="0" fontAlgn="base" hangingPunct="0">
              <a:spcBef>
                <a:spcPct val="0"/>
              </a:spcBef>
              <a:spcAft>
                <a:spcPct val="0"/>
              </a:spcAft>
              <a:defRPr sz="1700">
                <a:solidFill>
                  <a:schemeClr val="tx1"/>
                </a:solidFill>
                <a:latin typeface="Arial" charset="0"/>
                <a:ea typeface="ＭＳ Ｐゴシック" charset="-128"/>
              </a:defRPr>
            </a:lvl7pPr>
            <a:lvl8pPr marL="3573704" indent="-238247" eaLnBrk="0" fontAlgn="base" hangingPunct="0">
              <a:spcBef>
                <a:spcPct val="0"/>
              </a:spcBef>
              <a:spcAft>
                <a:spcPct val="0"/>
              </a:spcAft>
              <a:defRPr sz="1700">
                <a:solidFill>
                  <a:schemeClr val="tx1"/>
                </a:solidFill>
                <a:latin typeface="Arial" charset="0"/>
                <a:ea typeface="ＭＳ Ｐゴシック" charset="-128"/>
              </a:defRPr>
            </a:lvl8pPr>
            <a:lvl9pPr marL="4050198" indent="-238247" eaLnBrk="0" fontAlgn="base" hangingPunct="0">
              <a:spcBef>
                <a:spcPct val="0"/>
              </a:spcBef>
              <a:spcAft>
                <a:spcPct val="0"/>
              </a:spcAft>
              <a:defRPr sz="1700">
                <a:solidFill>
                  <a:schemeClr val="tx1"/>
                </a:solidFill>
                <a:latin typeface="Arial" charset="0"/>
                <a:ea typeface="ＭＳ Ｐゴシック" charset="-128"/>
              </a:defRPr>
            </a:lvl9pPr>
          </a:lstStyle>
          <a:p>
            <a:fld id="{BBCC7F47-2F94-514A-8404-7D7426C22945}" type="slidenum">
              <a:rPr lang="en-US" altLang="en-US" sz="1300">
                <a:latin typeface="Times New Roman" charset="0"/>
              </a:rPr>
              <a:pPr/>
              <a:t>40</a:t>
            </a:fld>
            <a:endParaRPr lang="en-US" altLang="en-US" sz="1300">
              <a:latin typeface="Times New Roman" charset="0"/>
            </a:endParaRPr>
          </a:p>
        </p:txBody>
      </p:sp>
    </p:spTree>
    <p:extLst>
      <p:ext uri="{BB962C8B-B14F-4D97-AF65-F5344CB8AC3E}">
        <p14:creationId xmlns:p14="http://schemas.microsoft.com/office/powerpoint/2010/main" val="4207270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496CC8DC-F126-4269-AA9A-7663162B1985}" type="slidenum">
              <a:rPr lang="en-US" altLang="en-US"/>
              <a:pPr>
                <a:spcBef>
                  <a:spcPct val="0"/>
                </a:spcBef>
              </a:pPr>
              <a:t>41</a:t>
            </a:fld>
            <a:endParaRPr lang="en-US" altLang="en-US" dirty="0"/>
          </a:p>
        </p:txBody>
      </p:sp>
      <p:sp>
        <p:nvSpPr>
          <p:cNvPr id="8196" name="Rectangle 2"/>
          <p:cNvSpPr>
            <a:spLocks noGrp="1" noRot="1" noChangeAspect="1" noChangeArrowheads="1" noTextEdit="1"/>
          </p:cNvSpPr>
          <p:nvPr>
            <p:ph type="sldImg"/>
          </p:nvPr>
        </p:nvSpPr>
        <p:spPr>
          <a:xfrm>
            <a:off x="1152525" y="696913"/>
            <a:ext cx="2925763" cy="2193925"/>
          </a:xfrm>
          <a:ln/>
        </p:spPr>
      </p:sp>
      <p:sp>
        <p:nvSpPr>
          <p:cNvPr id="8197" name="Rectangle 3"/>
          <p:cNvSpPr>
            <a:spLocks noGrp="1" noChangeArrowheads="1"/>
          </p:cNvSpPr>
          <p:nvPr>
            <p:ph type="body" idx="1"/>
          </p:nvPr>
        </p:nvSpPr>
        <p:spPr>
          <a:xfrm>
            <a:off x="317501" y="3101546"/>
            <a:ext cx="6273800" cy="359135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dirty="0"/>
          </a:p>
        </p:txBody>
      </p:sp>
    </p:spTree>
    <p:extLst>
      <p:ext uri="{BB962C8B-B14F-4D97-AF65-F5344CB8AC3E}">
        <p14:creationId xmlns:p14="http://schemas.microsoft.com/office/powerpoint/2010/main" val="1828173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a:ln/>
        </p:spPr>
      </p:sp>
      <p:sp>
        <p:nvSpPr>
          <p:cNvPr id="20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charset="0"/>
              <a:ea typeface="MS PGothic" charset="-128"/>
            </a:endParaRPr>
          </a:p>
        </p:txBody>
      </p:sp>
      <p:sp>
        <p:nvSpPr>
          <p:cNvPr id="204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Arial" charset="0"/>
                <a:ea typeface="ＭＳ Ｐゴシック" charset="-128"/>
              </a:defRPr>
            </a:lvl1pPr>
            <a:lvl2pPr marL="774302" indent="-297809">
              <a:defRPr sz="1700">
                <a:solidFill>
                  <a:schemeClr val="tx1"/>
                </a:solidFill>
                <a:latin typeface="Arial" charset="0"/>
                <a:ea typeface="ＭＳ Ｐゴシック" charset="-128"/>
              </a:defRPr>
            </a:lvl2pPr>
            <a:lvl3pPr marL="1191235" indent="-238247">
              <a:defRPr sz="1700">
                <a:solidFill>
                  <a:schemeClr val="tx1"/>
                </a:solidFill>
                <a:latin typeface="Arial" charset="0"/>
                <a:ea typeface="ＭＳ Ｐゴシック" charset="-128"/>
              </a:defRPr>
            </a:lvl3pPr>
            <a:lvl4pPr marL="1667728" indent="-238247">
              <a:defRPr sz="1700">
                <a:solidFill>
                  <a:schemeClr val="tx1"/>
                </a:solidFill>
                <a:latin typeface="Arial" charset="0"/>
                <a:ea typeface="ＭＳ Ｐゴシック" charset="-128"/>
              </a:defRPr>
            </a:lvl4pPr>
            <a:lvl5pPr marL="2144222" indent="-238247">
              <a:defRPr sz="1700">
                <a:solidFill>
                  <a:schemeClr val="tx1"/>
                </a:solidFill>
                <a:latin typeface="Arial" charset="0"/>
                <a:ea typeface="ＭＳ Ｐゴシック" charset="-128"/>
              </a:defRPr>
            </a:lvl5pPr>
            <a:lvl6pPr marL="2620716" indent="-238247" eaLnBrk="0" fontAlgn="base" hangingPunct="0">
              <a:spcBef>
                <a:spcPct val="0"/>
              </a:spcBef>
              <a:spcAft>
                <a:spcPct val="0"/>
              </a:spcAft>
              <a:defRPr sz="1700">
                <a:solidFill>
                  <a:schemeClr val="tx1"/>
                </a:solidFill>
                <a:latin typeface="Arial" charset="0"/>
                <a:ea typeface="ＭＳ Ｐゴシック" charset="-128"/>
              </a:defRPr>
            </a:lvl6pPr>
            <a:lvl7pPr marL="3097210" indent="-238247" eaLnBrk="0" fontAlgn="base" hangingPunct="0">
              <a:spcBef>
                <a:spcPct val="0"/>
              </a:spcBef>
              <a:spcAft>
                <a:spcPct val="0"/>
              </a:spcAft>
              <a:defRPr sz="1700">
                <a:solidFill>
                  <a:schemeClr val="tx1"/>
                </a:solidFill>
                <a:latin typeface="Arial" charset="0"/>
                <a:ea typeface="ＭＳ Ｐゴシック" charset="-128"/>
              </a:defRPr>
            </a:lvl7pPr>
            <a:lvl8pPr marL="3573704" indent="-238247" eaLnBrk="0" fontAlgn="base" hangingPunct="0">
              <a:spcBef>
                <a:spcPct val="0"/>
              </a:spcBef>
              <a:spcAft>
                <a:spcPct val="0"/>
              </a:spcAft>
              <a:defRPr sz="1700">
                <a:solidFill>
                  <a:schemeClr val="tx1"/>
                </a:solidFill>
                <a:latin typeface="Arial" charset="0"/>
                <a:ea typeface="ＭＳ Ｐゴシック" charset="-128"/>
              </a:defRPr>
            </a:lvl8pPr>
            <a:lvl9pPr marL="4050198" indent="-238247" eaLnBrk="0" fontAlgn="base" hangingPunct="0">
              <a:spcBef>
                <a:spcPct val="0"/>
              </a:spcBef>
              <a:spcAft>
                <a:spcPct val="0"/>
              </a:spcAft>
              <a:defRPr sz="1700">
                <a:solidFill>
                  <a:schemeClr val="tx1"/>
                </a:solidFill>
                <a:latin typeface="Arial" charset="0"/>
                <a:ea typeface="ＭＳ Ｐゴシック" charset="-128"/>
              </a:defRPr>
            </a:lvl9pPr>
          </a:lstStyle>
          <a:p>
            <a:fld id="{BBCC7F47-2F94-514A-8404-7D7426C22945}" type="slidenum">
              <a:rPr lang="en-US" altLang="en-US" sz="1300">
                <a:latin typeface="Times New Roman" charset="0"/>
              </a:rPr>
              <a:pPr/>
              <a:t>42</a:t>
            </a:fld>
            <a:endParaRPr lang="en-US" altLang="en-US" sz="1300">
              <a:latin typeface="Times New Roman" charset="0"/>
            </a:endParaRPr>
          </a:p>
        </p:txBody>
      </p:sp>
    </p:spTree>
    <p:extLst>
      <p:ext uri="{BB962C8B-B14F-4D97-AF65-F5344CB8AC3E}">
        <p14:creationId xmlns:p14="http://schemas.microsoft.com/office/powerpoint/2010/main" val="1086226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xfrm>
            <a:off x="1616075" y="642938"/>
            <a:ext cx="3189288" cy="2392362"/>
          </a:xfrm>
          <a:noFill/>
          <a:ln>
            <a:solidFill>
              <a:srgbClr val="000000"/>
            </a:solidFill>
            <a:miter lim="800000"/>
            <a:headEnd/>
            <a:tailEnd/>
          </a:ln>
        </p:spPr>
      </p:sp>
      <p:sp>
        <p:nvSpPr>
          <p:cNvPr id="38915" name="Notes Placeholder 2"/>
          <p:cNvSpPr>
            <a:spLocks noGrp="1"/>
          </p:cNvSpPr>
          <p:nvPr>
            <p:ph type="body" idx="1"/>
          </p:nvPr>
        </p:nvSpPr>
        <p:spPr bwMode="auto">
          <a:xfrm>
            <a:off x="451998" y="3238501"/>
            <a:ext cx="6005122" cy="5219700"/>
          </a:xfrm>
          <a:noFill/>
        </p:spPr>
        <p:txBody>
          <a:bodyPr wrap="square" numCol="1" anchor="t" anchorCtr="0" compatLnSpc="1">
            <a:prstTxWarp prst="textNoShape">
              <a:avLst/>
            </a:prstTxWarp>
            <a:noAutofit/>
          </a:bodyPr>
          <a:lstStyle/>
          <a:p>
            <a:pPr eaLnBrk="1" hangingPunct="1"/>
            <a:endParaRPr lang="en-US" dirty="0"/>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3E6D09C-1274-464E-92FD-CF13DC384E8D}" type="slidenum">
              <a:rPr lang="en-US" smtClean="0"/>
              <a:pPr/>
              <a:t>43</a:t>
            </a:fld>
            <a:endParaRPr lang="en-US" dirty="0"/>
          </a:p>
        </p:txBody>
      </p:sp>
    </p:spTree>
    <p:extLst>
      <p:ext uri="{BB962C8B-B14F-4D97-AF65-F5344CB8AC3E}">
        <p14:creationId xmlns:p14="http://schemas.microsoft.com/office/powerpoint/2010/main" val="3812728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r>
              <a:rPr lang="en-US" dirty="0" smtClean="0"/>
              <a:t>Data Science is having a significant impact just about every industry and there are tens of billions of opportunity in each industry and use case.  Just about every industry is using predictive analytics </a:t>
            </a:r>
            <a:r>
              <a:rPr lang="mr-IN" dirty="0" smtClean="0"/>
              <a:t>–</a:t>
            </a:r>
            <a:r>
              <a:rPr lang="en-US" dirty="0" smtClean="0"/>
              <a:t> that is building models which can predict the future based on what occurred in the recent past.  Predictive maintenance which is a variant of predictive analytics is important in a number of industries.  Forecasting is present in just about every industry </a:t>
            </a:r>
            <a:r>
              <a:rPr lang="mr-IN" dirty="0" smtClean="0"/>
              <a:t>–</a:t>
            </a:r>
            <a:r>
              <a:rPr lang="en-US" dirty="0" smtClean="0"/>
              <a:t> and optimization is also important throughout.  Even text analytics is helpful in many different industries</a:t>
            </a:r>
            <a:endParaRPr lang="en-US" dirty="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2017 IBM Corporation</a:t>
            </a:r>
            <a:endParaRPr lang="en-US"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a:t>
            </a:fld>
            <a:endParaRPr lang="en-US"/>
          </a:p>
        </p:txBody>
      </p:sp>
    </p:spTree>
    <p:extLst>
      <p:ext uri="{BB962C8B-B14F-4D97-AF65-F5344CB8AC3E}">
        <p14:creationId xmlns:p14="http://schemas.microsoft.com/office/powerpoint/2010/main" val="875138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a:ln/>
        </p:spPr>
      </p:sp>
      <p:sp>
        <p:nvSpPr>
          <p:cNvPr id="20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charset="0"/>
              <a:ea typeface="MS PGothic" charset="-128"/>
            </a:endParaRPr>
          </a:p>
        </p:txBody>
      </p:sp>
      <p:sp>
        <p:nvSpPr>
          <p:cNvPr id="204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Arial" charset="0"/>
                <a:ea typeface="ＭＳ Ｐゴシック" charset="-128"/>
              </a:defRPr>
            </a:lvl1pPr>
            <a:lvl2pPr marL="774302" indent="-297809">
              <a:defRPr sz="1700">
                <a:solidFill>
                  <a:schemeClr val="tx1"/>
                </a:solidFill>
                <a:latin typeface="Arial" charset="0"/>
                <a:ea typeface="ＭＳ Ｐゴシック" charset="-128"/>
              </a:defRPr>
            </a:lvl2pPr>
            <a:lvl3pPr marL="1191235" indent="-238247">
              <a:defRPr sz="1700">
                <a:solidFill>
                  <a:schemeClr val="tx1"/>
                </a:solidFill>
                <a:latin typeface="Arial" charset="0"/>
                <a:ea typeface="ＭＳ Ｐゴシック" charset="-128"/>
              </a:defRPr>
            </a:lvl3pPr>
            <a:lvl4pPr marL="1667728" indent="-238247">
              <a:defRPr sz="1700">
                <a:solidFill>
                  <a:schemeClr val="tx1"/>
                </a:solidFill>
                <a:latin typeface="Arial" charset="0"/>
                <a:ea typeface="ＭＳ Ｐゴシック" charset="-128"/>
              </a:defRPr>
            </a:lvl4pPr>
            <a:lvl5pPr marL="2144222" indent="-238247">
              <a:defRPr sz="1700">
                <a:solidFill>
                  <a:schemeClr val="tx1"/>
                </a:solidFill>
                <a:latin typeface="Arial" charset="0"/>
                <a:ea typeface="ＭＳ Ｐゴシック" charset="-128"/>
              </a:defRPr>
            </a:lvl5pPr>
            <a:lvl6pPr marL="2620716" indent="-238247" eaLnBrk="0" fontAlgn="base" hangingPunct="0">
              <a:spcBef>
                <a:spcPct val="0"/>
              </a:spcBef>
              <a:spcAft>
                <a:spcPct val="0"/>
              </a:spcAft>
              <a:defRPr sz="1700">
                <a:solidFill>
                  <a:schemeClr val="tx1"/>
                </a:solidFill>
                <a:latin typeface="Arial" charset="0"/>
                <a:ea typeface="ＭＳ Ｐゴシック" charset="-128"/>
              </a:defRPr>
            </a:lvl6pPr>
            <a:lvl7pPr marL="3097210" indent="-238247" eaLnBrk="0" fontAlgn="base" hangingPunct="0">
              <a:spcBef>
                <a:spcPct val="0"/>
              </a:spcBef>
              <a:spcAft>
                <a:spcPct val="0"/>
              </a:spcAft>
              <a:defRPr sz="1700">
                <a:solidFill>
                  <a:schemeClr val="tx1"/>
                </a:solidFill>
                <a:latin typeface="Arial" charset="0"/>
                <a:ea typeface="ＭＳ Ｐゴシック" charset="-128"/>
              </a:defRPr>
            </a:lvl7pPr>
            <a:lvl8pPr marL="3573704" indent="-238247" eaLnBrk="0" fontAlgn="base" hangingPunct="0">
              <a:spcBef>
                <a:spcPct val="0"/>
              </a:spcBef>
              <a:spcAft>
                <a:spcPct val="0"/>
              </a:spcAft>
              <a:defRPr sz="1700">
                <a:solidFill>
                  <a:schemeClr val="tx1"/>
                </a:solidFill>
                <a:latin typeface="Arial" charset="0"/>
                <a:ea typeface="ＭＳ Ｐゴシック" charset="-128"/>
              </a:defRPr>
            </a:lvl8pPr>
            <a:lvl9pPr marL="4050198" indent="-238247" eaLnBrk="0" fontAlgn="base" hangingPunct="0">
              <a:spcBef>
                <a:spcPct val="0"/>
              </a:spcBef>
              <a:spcAft>
                <a:spcPct val="0"/>
              </a:spcAft>
              <a:defRPr sz="1700">
                <a:solidFill>
                  <a:schemeClr val="tx1"/>
                </a:solidFill>
                <a:latin typeface="Arial" charset="0"/>
                <a:ea typeface="ＭＳ Ｐゴシック" charset="-128"/>
              </a:defRPr>
            </a:lvl9pPr>
          </a:lstStyle>
          <a:p>
            <a:fld id="{BBCC7F47-2F94-514A-8404-7D7426C22945}" type="slidenum">
              <a:rPr lang="en-US" altLang="en-US" sz="1300">
                <a:latin typeface="Times New Roman" charset="0"/>
              </a:rPr>
              <a:pPr/>
              <a:t>44</a:t>
            </a:fld>
            <a:endParaRPr lang="en-US" altLang="en-US" sz="1300">
              <a:latin typeface="Times New Roman" charset="0"/>
            </a:endParaRPr>
          </a:p>
        </p:txBody>
      </p:sp>
    </p:spTree>
    <p:extLst>
      <p:ext uri="{BB962C8B-B14F-4D97-AF65-F5344CB8AC3E}">
        <p14:creationId xmlns:p14="http://schemas.microsoft.com/office/powerpoint/2010/main" val="4009090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noAutofit/>
          </a:bodyPr>
          <a:lstStyle/>
          <a:p>
            <a:pPr marL="0" marR="0" lvl="1" indent="0" algn="l" defTabSz="914400" rtl="0" eaLnBrk="0" fontAlgn="base" latinLnBrk="0" hangingPunct="0">
              <a:lnSpc>
                <a:spcPct val="100000"/>
              </a:lnSpc>
              <a:spcBef>
                <a:spcPts val="0"/>
              </a:spcBef>
              <a:spcAft>
                <a:spcPts val="600"/>
              </a:spcAft>
              <a:buClrTx/>
              <a:buSzTx/>
              <a:buFont typeface="Arial" pitchFamily="34" charset="0"/>
              <a:buNone/>
              <a:tabLst/>
              <a:defRPr/>
            </a:pPr>
            <a:endParaRPr lang="en-US" dirty="0"/>
          </a:p>
        </p:txBody>
      </p:sp>
      <p:sp>
        <p:nvSpPr>
          <p:cNvPr id="4" name="Slide Number Placeholder 3"/>
          <p:cNvSpPr>
            <a:spLocks noGrp="1"/>
          </p:cNvSpPr>
          <p:nvPr>
            <p:ph type="sldNum" sz="quarter" idx="10"/>
          </p:nvPr>
        </p:nvSpPr>
        <p:spPr/>
        <p:txBody>
          <a:bodyPr/>
          <a:lstStyle/>
          <a:p>
            <a:pPr>
              <a:defRPr/>
            </a:pPr>
            <a:fld id="{70E1BD30-B097-4CA0-979B-8637BD5B9F01}" type="slidenum">
              <a:rPr lang="en-US" smtClean="0"/>
              <a:pPr>
                <a:defRPr/>
              </a:pPr>
              <a:t>49</a:t>
            </a:fld>
            <a:endParaRPr lang="en-US" dirty="0"/>
          </a:p>
        </p:txBody>
      </p:sp>
    </p:spTree>
    <p:extLst>
      <p:ext uri="{BB962C8B-B14F-4D97-AF65-F5344CB8AC3E}">
        <p14:creationId xmlns:p14="http://schemas.microsoft.com/office/powerpoint/2010/main" val="608747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normAutofit/>
          </a:bodyPr>
          <a:lstStyle/>
          <a:p>
            <a:pPr marL="0" indent="0">
              <a:spcBef>
                <a:spcPts val="0"/>
              </a:spcBef>
              <a:spcAft>
                <a:spcPts val="0"/>
              </a:spcAft>
              <a:buFont typeface="Arial" pitchFamily="34" charset="0"/>
              <a:buNone/>
            </a:pPr>
            <a:endParaRPr lang="en-US" dirty="0"/>
          </a:p>
        </p:txBody>
      </p:sp>
      <p:sp>
        <p:nvSpPr>
          <p:cNvPr id="4" name="Slide Number Placeholder 3"/>
          <p:cNvSpPr>
            <a:spLocks noGrp="1"/>
          </p:cNvSpPr>
          <p:nvPr>
            <p:ph type="sldNum" sz="quarter" idx="10"/>
          </p:nvPr>
        </p:nvSpPr>
        <p:spPr/>
        <p:txBody>
          <a:bodyPr/>
          <a:lstStyle/>
          <a:p>
            <a:pPr>
              <a:defRPr/>
            </a:pPr>
            <a:fld id="{70E1BD30-B097-4CA0-979B-8637BD5B9F01}" type="slidenum">
              <a:rPr lang="en-US" smtClean="0"/>
              <a:pPr>
                <a:defRPr/>
              </a:pPr>
              <a:t>50</a:t>
            </a:fld>
            <a:endParaRPr lang="en-US" dirty="0"/>
          </a:p>
        </p:txBody>
      </p:sp>
    </p:spTree>
    <p:extLst>
      <p:ext uri="{BB962C8B-B14F-4D97-AF65-F5344CB8AC3E}">
        <p14:creationId xmlns:p14="http://schemas.microsoft.com/office/powerpoint/2010/main" val="2665854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normAutofit/>
          </a:bodyPr>
          <a:lstStyle/>
          <a:p>
            <a:pPr marL="0" indent="0">
              <a:spcBef>
                <a:spcPts val="0"/>
              </a:spcBef>
              <a:spcAft>
                <a:spcPts val="0"/>
              </a:spcAft>
              <a:buFont typeface="Arial" pitchFamily="34" charset="0"/>
              <a:buNone/>
            </a:pPr>
            <a:endParaRPr lang="en-US" dirty="0"/>
          </a:p>
        </p:txBody>
      </p:sp>
      <p:sp>
        <p:nvSpPr>
          <p:cNvPr id="4" name="Slide Number Placeholder 3"/>
          <p:cNvSpPr>
            <a:spLocks noGrp="1"/>
          </p:cNvSpPr>
          <p:nvPr>
            <p:ph type="sldNum" sz="quarter" idx="10"/>
          </p:nvPr>
        </p:nvSpPr>
        <p:spPr/>
        <p:txBody>
          <a:bodyPr/>
          <a:lstStyle/>
          <a:p>
            <a:pPr>
              <a:defRPr/>
            </a:pPr>
            <a:fld id="{70E1BD30-B097-4CA0-979B-8637BD5B9F01}" type="slidenum">
              <a:rPr lang="en-US" smtClean="0"/>
              <a:pPr>
                <a:defRPr/>
              </a:pPr>
              <a:t>51</a:t>
            </a:fld>
            <a:endParaRPr lang="en-US" dirty="0"/>
          </a:p>
        </p:txBody>
      </p:sp>
    </p:spTree>
    <p:extLst>
      <p:ext uri="{BB962C8B-B14F-4D97-AF65-F5344CB8AC3E}">
        <p14:creationId xmlns:p14="http://schemas.microsoft.com/office/powerpoint/2010/main" val="4162817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normAutofit/>
          </a:bodyPr>
          <a:lstStyle/>
          <a:p>
            <a:pPr marL="0" indent="0">
              <a:spcBef>
                <a:spcPts val="0"/>
              </a:spcBef>
              <a:spcAft>
                <a:spcPts val="0"/>
              </a:spcAft>
              <a:buFont typeface="Arial" pitchFamily="34" charset="0"/>
              <a:buNone/>
            </a:pPr>
            <a:endParaRPr lang="en-US" dirty="0"/>
          </a:p>
        </p:txBody>
      </p:sp>
      <p:sp>
        <p:nvSpPr>
          <p:cNvPr id="4" name="Slide Number Placeholder 3"/>
          <p:cNvSpPr>
            <a:spLocks noGrp="1"/>
          </p:cNvSpPr>
          <p:nvPr>
            <p:ph type="sldNum" sz="quarter" idx="10"/>
          </p:nvPr>
        </p:nvSpPr>
        <p:spPr/>
        <p:txBody>
          <a:bodyPr/>
          <a:lstStyle/>
          <a:p>
            <a:pPr>
              <a:defRPr/>
            </a:pPr>
            <a:fld id="{70E1BD30-B097-4CA0-979B-8637BD5B9F01}" type="slidenum">
              <a:rPr lang="en-US" smtClean="0"/>
              <a:pPr>
                <a:defRPr/>
              </a:pPr>
              <a:t>52</a:t>
            </a:fld>
            <a:endParaRPr lang="en-US" dirty="0"/>
          </a:p>
        </p:txBody>
      </p:sp>
    </p:spTree>
    <p:extLst>
      <p:ext uri="{BB962C8B-B14F-4D97-AF65-F5344CB8AC3E}">
        <p14:creationId xmlns:p14="http://schemas.microsoft.com/office/powerpoint/2010/main" val="1632785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normAutofit/>
          </a:bodyPr>
          <a:lstStyle/>
          <a:p>
            <a:pPr marL="0" indent="0">
              <a:spcBef>
                <a:spcPts val="0"/>
              </a:spcBef>
              <a:spcAft>
                <a:spcPts val="0"/>
              </a:spcAft>
              <a:buFont typeface="Arial" pitchFamily="34" charset="0"/>
              <a:buNone/>
            </a:pPr>
            <a:endParaRPr lang="en-US" dirty="0"/>
          </a:p>
        </p:txBody>
      </p:sp>
      <p:sp>
        <p:nvSpPr>
          <p:cNvPr id="4" name="Slide Number Placeholder 3"/>
          <p:cNvSpPr>
            <a:spLocks noGrp="1"/>
          </p:cNvSpPr>
          <p:nvPr>
            <p:ph type="sldNum" sz="quarter" idx="10"/>
          </p:nvPr>
        </p:nvSpPr>
        <p:spPr/>
        <p:txBody>
          <a:bodyPr/>
          <a:lstStyle/>
          <a:p>
            <a:pPr>
              <a:defRPr/>
            </a:pPr>
            <a:fld id="{70E1BD30-B097-4CA0-979B-8637BD5B9F01}" type="slidenum">
              <a:rPr lang="en-US" smtClean="0"/>
              <a:pPr>
                <a:defRPr/>
              </a:pPr>
              <a:t>53</a:t>
            </a:fld>
            <a:endParaRPr lang="en-US" dirty="0"/>
          </a:p>
        </p:txBody>
      </p:sp>
    </p:spTree>
    <p:extLst>
      <p:ext uri="{BB962C8B-B14F-4D97-AF65-F5344CB8AC3E}">
        <p14:creationId xmlns:p14="http://schemas.microsoft.com/office/powerpoint/2010/main" val="1461652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normAutofit/>
          </a:bodyPr>
          <a:lstStyle/>
          <a:p>
            <a:pPr marL="0" lvl="1" indent="0">
              <a:lnSpc>
                <a:spcPct val="100000"/>
              </a:lnSpc>
              <a:spcBef>
                <a:spcPts val="0"/>
              </a:spcBef>
              <a:buFont typeface="+mj-lt"/>
              <a:buNone/>
            </a:pPr>
            <a:endParaRPr lang="en-US" dirty="0"/>
          </a:p>
        </p:txBody>
      </p:sp>
      <p:sp>
        <p:nvSpPr>
          <p:cNvPr id="4" name="Slide Number Placeholder 3"/>
          <p:cNvSpPr>
            <a:spLocks noGrp="1"/>
          </p:cNvSpPr>
          <p:nvPr>
            <p:ph type="sldNum" sz="quarter" idx="10"/>
          </p:nvPr>
        </p:nvSpPr>
        <p:spPr/>
        <p:txBody>
          <a:bodyPr/>
          <a:lstStyle/>
          <a:p>
            <a:pPr>
              <a:defRPr/>
            </a:pPr>
            <a:fld id="{70E1BD30-B097-4CA0-979B-8637BD5B9F01}" type="slidenum">
              <a:rPr lang="en-US" smtClean="0"/>
              <a:pPr>
                <a:defRPr/>
              </a:pPr>
              <a:t>54</a:t>
            </a:fld>
            <a:endParaRPr lang="en-US" dirty="0"/>
          </a:p>
        </p:txBody>
      </p:sp>
    </p:spTree>
    <p:extLst>
      <p:ext uri="{BB962C8B-B14F-4D97-AF65-F5344CB8AC3E}">
        <p14:creationId xmlns:p14="http://schemas.microsoft.com/office/powerpoint/2010/main" val="3136019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normAutofit/>
          </a:bodyPr>
          <a:lstStyle/>
          <a:p>
            <a:pPr marL="0" lvl="1" indent="0">
              <a:lnSpc>
                <a:spcPct val="100000"/>
              </a:lnSpc>
              <a:spcBef>
                <a:spcPts val="0"/>
              </a:spcBef>
              <a:buFont typeface="+mj-lt"/>
              <a:buNone/>
            </a:pPr>
            <a:endParaRPr lang="en-US" dirty="0"/>
          </a:p>
        </p:txBody>
      </p:sp>
      <p:sp>
        <p:nvSpPr>
          <p:cNvPr id="4" name="Slide Number Placeholder 3"/>
          <p:cNvSpPr>
            <a:spLocks noGrp="1"/>
          </p:cNvSpPr>
          <p:nvPr>
            <p:ph type="sldNum" sz="quarter" idx="10"/>
          </p:nvPr>
        </p:nvSpPr>
        <p:spPr/>
        <p:txBody>
          <a:bodyPr/>
          <a:lstStyle/>
          <a:p>
            <a:pPr>
              <a:defRPr/>
            </a:pPr>
            <a:fld id="{70E1BD30-B097-4CA0-979B-8637BD5B9F01}" type="slidenum">
              <a:rPr lang="en-US" smtClean="0"/>
              <a:pPr>
                <a:defRPr/>
              </a:pPr>
              <a:t>55</a:t>
            </a:fld>
            <a:endParaRPr lang="en-US" dirty="0"/>
          </a:p>
        </p:txBody>
      </p:sp>
    </p:spTree>
    <p:extLst>
      <p:ext uri="{BB962C8B-B14F-4D97-AF65-F5344CB8AC3E}">
        <p14:creationId xmlns:p14="http://schemas.microsoft.com/office/powerpoint/2010/main" val="1526488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normAutofit/>
          </a:bodyPr>
          <a:lstStyle/>
          <a:p>
            <a:pPr marL="0" lvl="1" indent="0">
              <a:lnSpc>
                <a:spcPct val="100000"/>
              </a:lnSpc>
              <a:spcBef>
                <a:spcPts val="0"/>
              </a:spcBef>
              <a:buFont typeface="+mj-lt"/>
              <a:buNone/>
            </a:pPr>
            <a:endParaRPr lang="en-US" dirty="0"/>
          </a:p>
        </p:txBody>
      </p:sp>
      <p:sp>
        <p:nvSpPr>
          <p:cNvPr id="4" name="Slide Number Placeholder 3"/>
          <p:cNvSpPr>
            <a:spLocks noGrp="1"/>
          </p:cNvSpPr>
          <p:nvPr>
            <p:ph type="sldNum" sz="quarter" idx="10"/>
          </p:nvPr>
        </p:nvSpPr>
        <p:spPr/>
        <p:txBody>
          <a:bodyPr/>
          <a:lstStyle/>
          <a:p>
            <a:pPr>
              <a:defRPr/>
            </a:pPr>
            <a:fld id="{70E1BD30-B097-4CA0-979B-8637BD5B9F01}" type="slidenum">
              <a:rPr lang="en-US" smtClean="0"/>
              <a:pPr>
                <a:defRPr/>
              </a:pPr>
              <a:t>56</a:t>
            </a:fld>
            <a:endParaRPr lang="en-US" dirty="0"/>
          </a:p>
        </p:txBody>
      </p:sp>
    </p:spTree>
    <p:extLst>
      <p:ext uri="{BB962C8B-B14F-4D97-AF65-F5344CB8AC3E}">
        <p14:creationId xmlns:p14="http://schemas.microsoft.com/office/powerpoint/2010/main" val="2171333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normAutofit/>
          </a:bodyPr>
          <a:lstStyle/>
          <a:p>
            <a:pPr marL="0" lvl="1" indent="0">
              <a:lnSpc>
                <a:spcPct val="100000"/>
              </a:lnSpc>
              <a:spcBef>
                <a:spcPts val="0"/>
              </a:spcBef>
              <a:buFont typeface="+mj-lt"/>
              <a:buNone/>
            </a:pPr>
            <a:endParaRPr lang="en-US" dirty="0"/>
          </a:p>
        </p:txBody>
      </p:sp>
      <p:sp>
        <p:nvSpPr>
          <p:cNvPr id="4" name="Slide Number Placeholder 3"/>
          <p:cNvSpPr>
            <a:spLocks noGrp="1"/>
          </p:cNvSpPr>
          <p:nvPr>
            <p:ph type="sldNum" sz="quarter" idx="10"/>
          </p:nvPr>
        </p:nvSpPr>
        <p:spPr/>
        <p:txBody>
          <a:bodyPr/>
          <a:lstStyle/>
          <a:p>
            <a:pPr>
              <a:defRPr/>
            </a:pPr>
            <a:fld id="{70E1BD30-B097-4CA0-979B-8637BD5B9F01}" type="slidenum">
              <a:rPr lang="en-US" smtClean="0"/>
              <a:pPr>
                <a:defRPr/>
              </a:pPr>
              <a:t>57</a:t>
            </a:fld>
            <a:endParaRPr lang="en-US" dirty="0"/>
          </a:p>
        </p:txBody>
      </p:sp>
    </p:spTree>
    <p:extLst>
      <p:ext uri="{BB962C8B-B14F-4D97-AF65-F5344CB8AC3E}">
        <p14:creationId xmlns:p14="http://schemas.microsoft.com/office/powerpoint/2010/main" val="3449129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noTextEdit="1"/>
          </p:cNvSpPr>
          <p:nvPr>
            <p:ph type="sldImg"/>
          </p:nvPr>
        </p:nvSpPr>
        <p:spPr>
          <a:ln/>
        </p:spPr>
      </p:sp>
      <p:sp>
        <p:nvSpPr>
          <p:cNvPr id="890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latin typeface="Times New Roman" charset="0"/>
              <a:ea typeface="ＭＳ Ｐゴシック" charset="-128"/>
            </a:endParaRPr>
          </a:p>
        </p:txBody>
      </p:sp>
      <p:sp>
        <p:nvSpPr>
          <p:cNvPr id="890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96854F01-856B-0448-9B64-5F2E2032EAFA}" type="slidenum">
              <a:rPr lang="en-US" altLang="en-US" sz="1300"/>
              <a:pPr>
                <a:spcBef>
                  <a:spcPct val="0"/>
                </a:spcBef>
              </a:pPr>
              <a:t>4</a:t>
            </a:fld>
            <a:endParaRPr lang="en-US" altLang="en-US" sz="1300"/>
          </a:p>
        </p:txBody>
      </p:sp>
    </p:spTree>
    <p:extLst>
      <p:ext uri="{BB962C8B-B14F-4D97-AF65-F5344CB8AC3E}">
        <p14:creationId xmlns:p14="http://schemas.microsoft.com/office/powerpoint/2010/main" val="890459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normAutofit/>
          </a:bodyPr>
          <a:lstStyle/>
          <a:p>
            <a:pPr marL="0" lvl="1" indent="0">
              <a:lnSpc>
                <a:spcPct val="100000"/>
              </a:lnSpc>
              <a:spcBef>
                <a:spcPts val="0"/>
              </a:spcBef>
              <a:buFont typeface="+mj-lt"/>
              <a:buNone/>
            </a:pPr>
            <a:endParaRPr lang="en-US" dirty="0"/>
          </a:p>
        </p:txBody>
      </p:sp>
      <p:sp>
        <p:nvSpPr>
          <p:cNvPr id="4" name="Slide Number Placeholder 3"/>
          <p:cNvSpPr>
            <a:spLocks noGrp="1"/>
          </p:cNvSpPr>
          <p:nvPr>
            <p:ph type="sldNum" sz="quarter" idx="10"/>
          </p:nvPr>
        </p:nvSpPr>
        <p:spPr/>
        <p:txBody>
          <a:bodyPr/>
          <a:lstStyle/>
          <a:p>
            <a:pPr>
              <a:defRPr/>
            </a:pPr>
            <a:fld id="{70E1BD30-B097-4CA0-979B-8637BD5B9F01}" type="slidenum">
              <a:rPr lang="en-US" smtClean="0"/>
              <a:pPr>
                <a:defRPr/>
              </a:pPr>
              <a:t>58</a:t>
            </a:fld>
            <a:endParaRPr lang="en-US" dirty="0"/>
          </a:p>
        </p:txBody>
      </p:sp>
    </p:spTree>
    <p:extLst>
      <p:ext uri="{BB962C8B-B14F-4D97-AF65-F5344CB8AC3E}">
        <p14:creationId xmlns:p14="http://schemas.microsoft.com/office/powerpoint/2010/main" val="4446941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Times New Roman" panose="02020603050405020304" pitchFamily="18" charset="0"/>
                <a:ea typeface="MS PGothic" panose="020B0600070205080204" pitchFamily="34" charset="-128"/>
              </a:defRPr>
            </a:lvl1pPr>
            <a:lvl2pPr marL="774302" indent="-297809">
              <a:spcBef>
                <a:spcPct val="30000"/>
              </a:spcBef>
              <a:defRPr sz="1300">
                <a:solidFill>
                  <a:schemeClr val="tx1"/>
                </a:solidFill>
                <a:latin typeface="Times New Roman" panose="02020603050405020304" pitchFamily="18" charset="0"/>
                <a:ea typeface="MS PGothic" panose="020B0600070205080204" pitchFamily="34" charset="-128"/>
              </a:defRPr>
            </a:lvl2pPr>
            <a:lvl3pPr marL="1191235" indent="-238247">
              <a:spcBef>
                <a:spcPct val="30000"/>
              </a:spcBef>
              <a:defRPr sz="1300">
                <a:solidFill>
                  <a:schemeClr val="tx1"/>
                </a:solidFill>
                <a:latin typeface="Times New Roman" panose="02020603050405020304" pitchFamily="18" charset="0"/>
                <a:ea typeface="MS PGothic" panose="020B0600070205080204" pitchFamily="34" charset="-128"/>
              </a:defRPr>
            </a:lvl3pPr>
            <a:lvl4pPr marL="1667728" indent="-238247">
              <a:spcBef>
                <a:spcPct val="30000"/>
              </a:spcBef>
              <a:defRPr sz="1300">
                <a:solidFill>
                  <a:schemeClr val="tx1"/>
                </a:solidFill>
                <a:latin typeface="Times New Roman" panose="02020603050405020304" pitchFamily="18" charset="0"/>
                <a:ea typeface="MS PGothic" panose="020B0600070205080204" pitchFamily="34" charset="-128"/>
              </a:defRPr>
            </a:lvl4pPr>
            <a:lvl5pPr marL="2144222" indent="-238247">
              <a:spcBef>
                <a:spcPct val="30000"/>
              </a:spcBef>
              <a:defRPr sz="1300">
                <a:solidFill>
                  <a:schemeClr val="tx1"/>
                </a:solidFill>
                <a:latin typeface="Times New Roman" panose="02020603050405020304" pitchFamily="18" charset="0"/>
                <a:ea typeface="MS PGothic" panose="020B0600070205080204" pitchFamily="34" charset="-128"/>
              </a:defRPr>
            </a:lvl5pPr>
            <a:lvl6pPr marL="2620716" indent="-238247" eaLnBrk="0" fontAlgn="base" hangingPunct="0">
              <a:spcBef>
                <a:spcPct val="30000"/>
              </a:spcBef>
              <a:spcAft>
                <a:spcPct val="0"/>
              </a:spcAft>
              <a:defRPr sz="1300">
                <a:solidFill>
                  <a:schemeClr val="tx1"/>
                </a:solidFill>
                <a:latin typeface="Times New Roman" panose="02020603050405020304" pitchFamily="18" charset="0"/>
                <a:ea typeface="MS PGothic" panose="020B0600070205080204" pitchFamily="34" charset="-128"/>
              </a:defRPr>
            </a:lvl6pPr>
            <a:lvl7pPr marL="3097210" indent="-238247" eaLnBrk="0" fontAlgn="base" hangingPunct="0">
              <a:spcBef>
                <a:spcPct val="30000"/>
              </a:spcBef>
              <a:spcAft>
                <a:spcPct val="0"/>
              </a:spcAft>
              <a:defRPr sz="1300">
                <a:solidFill>
                  <a:schemeClr val="tx1"/>
                </a:solidFill>
                <a:latin typeface="Times New Roman" panose="02020603050405020304" pitchFamily="18" charset="0"/>
                <a:ea typeface="MS PGothic" panose="020B0600070205080204" pitchFamily="34" charset="-128"/>
              </a:defRPr>
            </a:lvl7pPr>
            <a:lvl8pPr marL="3573704" indent="-238247" eaLnBrk="0" fontAlgn="base" hangingPunct="0">
              <a:spcBef>
                <a:spcPct val="30000"/>
              </a:spcBef>
              <a:spcAft>
                <a:spcPct val="0"/>
              </a:spcAft>
              <a:defRPr sz="1300">
                <a:solidFill>
                  <a:schemeClr val="tx1"/>
                </a:solidFill>
                <a:latin typeface="Times New Roman" panose="02020603050405020304" pitchFamily="18" charset="0"/>
                <a:ea typeface="MS PGothic" panose="020B0600070205080204" pitchFamily="34" charset="-128"/>
              </a:defRPr>
            </a:lvl8pPr>
            <a:lvl9pPr marL="4050198" indent="-238247" eaLnBrk="0" fontAlgn="base" hangingPunct="0">
              <a:spcBef>
                <a:spcPct val="30000"/>
              </a:spcBef>
              <a:spcAft>
                <a:spcPct val="0"/>
              </a:spcAft>
              <a:defRPr sz="1300">
                <a:solidFill>
                  <a:schemeClr val="tx1"/>
                </a:solidFill>
                <a:latin typeface="Times New Roman" panose="02020603050405020304" pitchFamily="18" charset="0"/>
                <a:ea typeface="MS PGothic" panose="020B0600070205080204" pitchFamily="34" charset="-128"/>
              </a:defRPr>
            </a:lvl9pPr>
          </a:lstStyle>
          <a:p>
            <a:pPr>
              <a:spcBef>
                <a:spcPct val="0"/>
              </a:spcBef>
            </a:pPr>
            <a:fld id="{496CC8DC-F126-4269-AA9A-7663162B1985}" type="slidenum">
              <a:rPr lang="en-US" altLang="en-US"/>
              <a:pPr>
                <a:spcBef>
                  <a:spcPct val="0"/>
                </a:spcBef>
              </a:pPr>
              <a:t>59</a:t>
            </a:fld>
            <a:endParaRPr lang="en-US" altLang="en-US" dirty="0"/>
          </a:p>
        </p:txBody>
      </p:sp>
      <p:sp>
        <p:nvSpPr>
          <p:cNvPr id="8196" name="Rectangle 2"/>
          <p:cNvSpPr>
            <a:spLocks noGrp="1" noRot="1" noChangeAspect="1" noChangeArrowheads="1" noTextEdit="1"/>
          </p:cNvSpPr>
          <p:nvPr>
            <p:ph type="sldImg"/>
          </p:nvPr>
        </p:nvSpPr>
        <p:spPr>
          <a:xfrm>
            <a:off x="1241425" y="720725"/>
            <a:ext cx="3024188" cy="2268538"/>
          </a:xfrm>
          <a:ln/>
        </p:spPr>
      </p:sp>
      <p:sp>
        <p:nvSpPr>
          <p:cNvPr id="8197" name="Rectangle 3"/>
          <p:cNvSpPr>
            <a:spLocks noGrp="1" noChangeArrowheads="1"/>
          </p:cNvSpPr>
          <p:nvPr>
            <p:ph type="body" idx="1"/>
          </p:nvPr>
        </p:nvSpPr>
        <p:spPr>
          <a:xfrm>
            <a:off x="320959" y="3207618"/>
            <a:ext cx="6726775" cy="53822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dirty="0"/>
          </a:p>
        </p:txBody>
      </p:sp>
    </p:spTree>
    <p:extLst>
      <p:ext uri="{BB962C8B-B14F-4D97-AF65-F5344CB8AC3E}">
        <p14:creationId xmlns:p14="http://schemas.microsoft.com/office/powerpoint/2010/main" val="2647177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4188" y="674688"/>
            <a:ext cx="3862387" cy="2897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5FA9F-7D3F-5741-9EE6-6623220EF666}" type="slidenum">
              <a:rPr lang="en-US" smtClean="0"/>
              <a:pPr/>
              <a:t>7</a:t>
            </a:fld>
            <a:endParaRPr lang="en-US" dirty="0"/>
          </a:p>
        </p:txBody>
      </p:sp>
    </p:spTree>
    <p:extLst>
      <p:ext uri="{BB962C8B-B14F-4D97-AF65-F5344CB8AC3E}">
        <p14:creationId xmlns:p14="http://schemas.microsoft.com/office/powerpoint/2010/main" val="3110189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a:xfrm>
            <a:off x="451998" y="3573641"/>
            <a:ext cx="6005122" cy="5350226"/>
          </a:xfrm>
        </p:spPr>
        <p:txBody>
          <a:bodyPr/>
          <a:lstStyle/>
          <a:p>
            <a:r>
              <a:rPr lang="en-US" sz="800" dirty="0"/>
              <a:t>Very few</a:t>
            </a:r>
            <a:r>
              <a:rPr lang="en-US" sz="800" baseline="0" dirty="0"/>
              <a:t> companies have systems in place today that can score, act, monitor, and ingest feedback. That’s where IBM Machine Learning (IBM ML) comes in. It was designed to support a continuous cycle of learning (i.e., “self-learning”). IBM ML solves a major pain point for customers by enabling them to build self-learning systems that can score, act, monitor, and ingest feedback to drive better business outcomes. </a:t>
            </a:r>
          </a:p>
          <a:p>
            <a:r>
              <a:rPr lang="en-US" sz="800" dirty="0"/>
              <a:t>IBM Machine Learning</a:t>
            </a:r>
            <a:r>
              <a:rPr lang="en-US" sz="800" baseline="0" dirty="0"/>
              <a:t> enables you to create end-to-end pipelines with your data assets – it is the fabric that supports you in operationalizing insights from machine learning. A pipeline includes everything from connecting to your data sources, preparing your data, modelling, model evaluation, to model deployment and management. </a:t>
            </a:r>
          </a:p>
          <a:p>
            <a:r>
              <a:rPr lang="en-US" sz="800" baseline="0" dirty="0"/>
              <a:t>Let’s start with the left-hand side of this chart. You can see that IBM ML can leverage the 30+ data connectors in Data Science Experience (DSX) to connect to your private cloud (on-premises) and public cloud data assets (e.g., Microsoft Azure, Amazon S3, </a:t>
            </a:r>
            <a:r>
              <a:rPr lang="en-US" sz="800" baseline="0" dirty="0" err="1"/>
              <a:t>Cloudant</a:t>
            </a:r>
            <a:r>
              <a:rPr lang="en-US" sz="800" baseline="0" dirty="0"/>
              <a:t>, etc.). These data assets can be catalogued and governed through additional Watson Data platform services. Within DSX there is both a Wizard UI and API for creating machine learning models on various runtimes (</a:t>
            </a:r>
            <a:r>
              <a:rPr lang="nb-NO" sz="800" baseline="0" dirty="0"/>
              <a:t>e.g.</a:t>
            </a:r>
            <a:r>
              <a:rPr lang="en-US" sz="800" baseline="0" dirty="0"/>
              <a:t> SparkML, SPSS, etc.). And to further assist Data Scientists during the modelling process, IBM ML has auto-modelling capabilities such as hyper parameter optimization.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800" baseline="0" dirty="0"/>
              <a:t>Once the Data Scientist has built a model using IBM ML, the model can be deployed with a single click as a web service. IBM ML supports 3 forms of deployment – real-time, streaming, and batch deployment. To </a:t>
            </a:r>
            <a:r>
              <a:rPr lang="en-US" sz="800" kern="1200" dirty="0">
                <a:solidFill>
                  <a:schemeClr val="tx1"/>
                </a:solidFill>
                <a:effectLst/>
              </a:rPr>
              <a:t>submit scoring requests against a deployed Watson Machine Learning model, simply</a:t>
            </a:r>
            <a:r>
              <a:rPr lang="en-US" sz="800" kern="1200" baseline="0" dirty="0">
                <a:solidFill>
                  <a:schemeClr val="tx1"/>
                </a:solidFill>
                <a:effectLst/>
              </a:rPr>
              <a:t> ping the </a:t>
            </a:r>
            <a:r>
              <a:rPr lang="en-US" sz="800" b="0" kern="1200" baseline="0" dirty="0">
                <a:solidFill>
                  <a:schemeClr val="tx1"/>
                </a:solidFill>
                <a:effectLst/>
              </a:rPr>
              <a:t>s</a:t>
            </a:r>
            <a:r>
              <a:rPr lang="en-US" sz="800" b="0" kern="1200" dirty="0">
                <a:solidFill>
                  <a:schemeClr val="tx1"/>
                </a:solidFill>
                <a:effectLst/>
              </a:rPr>
              <a:t>coring endpoint with your</a:t>
            </a:r>
            <a:r>
              <a:rPr lang="en-US" sz="800" b="0" kern="1200" baseline="0" dirty="0">
                <a:solidFill>
                  <a:schemeClr val="tx1"/>
                </a:solidFill>
                <a:effectLst/>
              </a:rPr>
              <a:t> </a:t>
            </a:r>
            <a:r>
              <a:rPr lang="en-US" sz="800" b="0" kern="1200" dirty="0">
                <a:solidFill>
                  <a:schemeClr val="tx1"/>
                </a:solidFill>
                <a:effectLst/>
              </a:rPr>
              <a:t>authorization token.</a:t>
            </a:r>
            <a:r>
              <a:rPr lang="en-US" sz="800" b="0" kern="1200" baseline="0" dirty="0">
                <a:solidFill>
                  <a:schemeClr val="tx1"/>
                </a:solidFill>
                <a:effectLst/>
              </a:rPr>
              <a:t> This enables IBM ML</a:t>
            </a:r>
            <a:r>
              <a:rPr lang="en-US" sz="800" baseline="0" dirty="0"/>
              <a:t> models to be integrated into websites, mobile applications, operational systems, dashboards, etc. to improve business outcomes across a variety of use cases (</a:t>
            </a:r>
            <a:r>
              <a:rPr lang="nb-NO" sz="800" baseline="0" dirty="0"/>
              <a:t>e.g.</a:t>
            </a:r>
            <a:r>
              <a:rPr lang="en-US" sz="800" baseline="0" dirty="0"/>
              <a:t> personalized recommendation as a mobile app, transaction risk scoring, call center content generation, etc.). </a:t>
            </a:r>
            <a:r>
              <a:rPr lang="en-US" sz="800" kern="1200" baseline="0" dirty="0">
                <a:solidFill>
                  <a:schemeClr val="tx1"/>
                </a:solidFill>
              </a:rPr>
              <a:t>The end application could be written in Java, </a:t>
            </a:r>
            <a:r>
              <a:rPr lang="en-US" sz="800" kern="1200" dirty="0">
                <a:solidFill>
                  <a:schemeClr val="tx1"/>
                </a:solidFill>
              </a:rPr>
              <a:t>JavaScript, Ruby,</a:t>
            </a:r>
            <a:r>
              <a:rPr lang="en-US" sz="800" kern="1200" baseline="0" dirty="0">
                <a:solidFill>
                  <a:schemeClr val="tx1"/>
                </a:solidFill>
              </a:rPr>
              <a:t> etc. </a:t>
            </a:r>
            <a:r>
              <a:rPr lang="en-US" sz="800" kern="1200" dirty="0">
                <a:solidFill>
                  <a:schemeClr val="tx1"/>
                </a:solidFill>
              </a:rPr>
              <a:t>or perhaps a mobile app on Android</a:t>
            </a:r>
            <a:r>
              <a:rPr lang="en-US" sz="800" kern="1200" baseline="0" dirty="0">
                <a:solidFill>
                  <a:schemeClr val="tx1"/>
                </a:solidFill>
              </a:rPr>
              <a:t> or </a:t>
            </a:r>
            <a:r>
              <a:rPr lang="en-US" sz="800" kern="1200" dirty="0" err="1">
                <a:solidFill>
                  <a:schemeClr val="tx1"/>
                </a:solidFill>
              </a:rPr>
              <a:t>iOS</a:t>
            </a:r>
            <a:r>
              <a:rPr lang="en-US" sz="800" kern="1200" dirty="0">
                <a:solidFill>
                  <a:schemeClr val="tx1"/>
                </a:solidFill>
              </a:rPr>
              <a:t>. </a:t>
            </a:r>
            <a:endParaRPr lang="en-US" sz="800"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800"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800" baseline="0" dirty="0"/>
              <a:t>And once your models have been deployed, the DSX user interface (UI) provides continuous monitoring and feedback of your web service. Keep in mind that you aren’t limited to deploying your models into simple apps – you can also </a:t>
            </a:r>
            <a:r>
              <a:rPr lang="en-US" sz="800" b="0" baseline="0" dirty="0"/>
              <a:t>use the</a:t>
            </a:r>
            <a:r>
              <a:rPr lang="en-US" sz="800" b="0" dirty="0"/>
              <a:t> standard</a:t>
            </a:r>
            <a:r>
              <a:rPr lang="en-US" sz="800" b="0" kern="1200" dirty="0">
                <a:solidFill>
                  <a:schemeClr val="tx1"/>
                </a:solidFill>
                <a:effectLst/>
              </a:rPr>
              <a:t> </a:t>
            </a:r>
            <a:r>
              <a:rPr lang="en-US" sz="800" b="0" dirty="0"/>
              <a:t>APIs included with </a:t>
            </a:r>
            <a:r>
              <a:rPr lang="en-US" sz="800" b="0" kern="1200" dirty="0">
                <a:solidFill>
                  <a:schemeClr val="tx1"/>
                </a:solidFill>
                <a:effectLst/>
              </a:rPr>
              <a:t>IBM Machine Learning</a:t>
            </a:r>
            <a:r>
              <a:rPr lang="en-US" sz="800" b="0" kern="1200" baseline="0" dirty="0">
                <a:solidFill>
                  <a:schemeClr val="tx1"/>
                </a:solidFill>
                <a:effectLst/>
              </a:rPr>
              <a:t> to integrate with complex operational systems. IBM ML can be the backbone of your customer’s “hard deploy” strategy for machine learning across their company (i.e., having machine learning dynamically baked into their systems).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800" b="0" kern="1200" baseline="0" dirty="0">
              <a:solidFill>
                <a:schemeClr val="tx1"/>
              </a:solidFill>
              <a:effectLst/>
            </a:endParaRPr>
          </a:p>
          <a:p>
            <a:r>
              <a:rPr lang="en-US" sz="800" kern="1200" dirty="0">
                <a:solidFill>
                  <a:schemeClr val="tx1"/>
                </a:solidFill>
                <a:effectLst/>
              </a:rPr>
              <a:t>Given</a:t>
            </a:r>
            <a:r>
              <a:rPr lang="en-US" sz="800" kern="1200" baseline="0" dirty="0">
                <a:solidFill>
                  <a:schemeClr val="tx1"/>
                </a:solidFill>
                <a:effectLst/>
              </a:rPr>
              <a:t> the continuous monitoring and feedback loop capabilities of IBM ML, y</a:t>
            </a:r>
            <a:r>
              <a:rPr lang="en-US" sz="800" kern="1200" dirty="0">
                <a:solidFill>
                  <a:schemeClr val="tx1"/>
                </a:solidFill>
                <a:effectLst/>
              </a:rPr>
              <a:t>ou may hear the term “self-learning” come up during customer conversations</a:t>
            </a:r>
            <a:r>
              <a:rPr lang="en-US" sz="800" kern="1200" baseline="0" dirty="0">
                <a:solidFill>
                  <a:schemeClr val="tx1"/>
                </a:solidFill>
                <a:effectLst/>
              </a:rPr>
              <a:t>. </a:t>
            </a:r>
            <a:r>
              <a:rPr lang="en-US" sz="800" kern="1200" dirty="0">
                <a:solidFill>
                  <a:schemeClr val="tx1"/>
                </a:solidFill>
                <a:effectLst/>
              </a:rPr>
              <a:t>When a customer mentions the need for a “self-learning” capability, they may be referring to:</a:t>
            </a:r>
          </a:p>
          <a:p>
            <a:endParaRPr lang="en-US" sz="800" kern="1200" dirty="0">
              <a:solidFill>
                <a:schemeClr val="tx1"/>
              </a:solidFill>
              <a:effectLst/>
            </a:endParaRPr>
          </a:p>
          <a:p>
            <a:pPr marL="171450" lvl="0" indent="-171450">
              <a:buFont typeface="Arial" panose="020B0604020202020204" pitchFamily="34" charset="0"/>
              <a:buChar char="•"/>
            </a:pPr>
            <a:r>
              <a:rPr lang="en-US" sz="800" kern="1200" dirty="0">
                <a:solidFill>
                  <a:schemeClr val="tx1"/>
                </a:solidFill>
                <a:effectLst/>
              </a:rPr>
              <a:t>The traditional way of building and retraining models (a Data Scientist follows all steps in building a model, including data evaluation, data preparation, model building, and model evaluation)</a:t>
            </a:r>
          </a:p>
          <a:p>
            <a:pPr marL="171450" indent="-171450">
              <a:buFont typeface="Arial" panose="020B0604020202020204" pitchFamily="34" charset="0"/>
              <a:buChar char="•"/>
            </a:pPr>
            <a:r>
              <a:rPr lang="en-US" sz="800" kern="1200" dirty="0">
                <a:solidFill>
                  <a:schemeClr val="tx1"/>
                </a:solidFill>
                <a:effectLst/>
              </a:rPr>
              <a:t>Auto-modeling, which is a technique where the Data Scientist does not “build a model” themselves through hand-tuning. Instead, the model is automatically</a:t>
            </a:r>
            <a:r>
              <a:rPr lang="en-US" sz="800" kern="1200" baseline="0" dirty="0">
                <a:solidFill>
                  <a:schemeClr val="tx1"/>
                </a:solidFill>
                <a:effectLst/>
              </a:rPr>
              <a:t> built using an auto-modeling algorithm. </a:t>
            </a:r>
            <a:endParaRPr lang="en-US" sz="800" kern="1200" dirty="0">
              <a:solidFill>
                <a:schemeClr val="tx1"/>
              </a:solidFill>
              <a:effectLst/>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800" kern="1200" dirty="0">
                <a:solidFill>
                  <a:schemeClr val="tx1"/>
                </a:solidFill>
                <a:effectLst/>
              </a:rPr>
              <a:t>Automatic retraining of models. There are two main forms of “automatic</a:t>
            </a:r>
            <a:r>
              <a:rPr lang="en-US" sz="800" kern="1200" baseline="0" dirty="0">
                <a:solidFill>
                  <a:schemeClr val="tx1"/>
                </a:solidFill>
                <a:effectLst/>
              </a:rPr>
              <a:t> retraining”:</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800" kern="1200" baseline="0" dirty="0">
                <a:solidFill>
                  <a:schemeClr val="tx1"/>
                </a:solidFill>
                <a:effectLst/>
                <a:cs typeface="ＭＳ Ｐゴシック" charset="0"/>
              </a:rPr>
              <a:t>If a model’s performance dips below a given threshold, then a model retraining process automatically kicks off</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800" kern="1200" baseline="0" dirty="0">
                <a:solidFill>
                  <a:schemeClr val="tx1"/>
                </a:solidFill>
                <a:effectLst/>
                <a:cs typeface="ＭＳ Ｐゴシック" charset="0"/>
              </a:rPr>
              <a:t>Using a streaming implementation of a machine learning algorithm (</a:t>
            </a:r>
            <a:r>
              <a:rPr lang="nb-NO" sz="800" kern="1200" baseline="0" dirty="0">
                <a:solidFill>
                  <a:schemeClr val="tx1"/>
                </a:solidFill>
                <a:effectLst/>
                <a:cs typeface="ＭＳ Ｐゴシック" charset="0"/>
              </a:rPr>
              <a:t>e.g.</a:t>
            </a:r>
            <a:r>
              <a:rPr lang="en-US" sz="800" kern="1200" baseline="0" dirty="0">
                <a:solidFill>
                  <a:schemeClr val="tx1"/>
                </a:solidFill>
                <a:effectLst/>
                <a:cs typeface="ＭＳ Ｐゴシック" charset="0"/>
              </a:rPr>
              <a:t> streaming K-means). These algorithm implementations automatically retrain as they receive new data points (</a:t>
            </a:r>
            <a:r>
              <a:rPr lang="nb-NO" sz="800" kern="1200" baseline="0" dirty="0">
                <a:solidFill>
                  <a:schemeClr val="tx1"/>
                </a:solidFill>
                <a:effectLst/>
                <a:cs typeface="ＭＳ Ｐゴシック" charset="0"/>
              </a:rPr>
              <a:t>e.g.</a:t>
            </a:r>
            <a:r>
              <a:rPr lang="en-US" sz="800" kern="1200" baseline="0" dirty="0">
                <a:solidFill>
                  <a:schemeClr val="tx1"/>
                </a:solidFill>
                <a:effectLst/>
                <a:cs typeface="ＭＳ Ｐゴシック" charset="0"/>
              </a:rPr>
              <a:t> exponential decay balancing importance of new </a:t>
            </a:r>
            <a:r>
              <a:rPr lang="pt-BR" sz="800" kern="1200" baseline="0" dirty="0">
                <a:solidFill>
                  <a:schemeClr val="tx1"/>
                </a:solidFill>
                <a:effectLst/>
                <a:cs typeface="ＭＳ Ｐゴシック" charset="0"/>
              </a:rPr>
              <a:t>vs. </a:t>
            </a:r>
            <a:r>
              <a:rPr lang="en-US" sz="800" kern="1200" baseline="0" dirty="0">
                <a:solidFill>
                  <a:schemeClr val="tx1"/>
                </a:solidFill>
                <a:effectLst/>
                <a:cs typeface="ＭＳ Ｐゴシック" charset="0"/>
              </a:rPr>
              <a:t> old data).</a:t>
            </a:r>
            <a:endParaRPr lang="en-US" sz="800" kern="1200" dirty="0">
              <a:solidFill>
                <a:schemeClr val="tx1"/>
              </a:solidFill>
              <a:effectLst/>
              <a:cs typeface="ＭＳ Ｐゴシック" charset="0"/>
            </a:endParaRPr>
          </a:p>
          <a:p>
            <a:pPr marL="0" indent="0">
              <a:buFont typeface="Arial" panose="020B0604020202020204" pitchFamily="34" charset="0"/>
              <a:buNone/>
            </a:pPr>
            <a:endParaRPr lang="en-US" sz="800" b="0" baseline="0"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8</a:t>
            </a:fld>
            <a:endParaRPr lang="en-US"/>
          </a:p>
        </p:txBody>
      </p:sp>
    </p:spTree>
    <p:extLst>
      <p:ext uri="{BB962C8B-B14F-4D97-AF65-F5344CB8AC3E}">
        <p14:creationId xmlns:p14="http://schemas.microsoft.com/office/powerpoint/2010/main" val="974956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Now let’s take</a:t>
            </a:r>
            <a:r>
              <a:rPr lang="en-US" baseline="0" dirty="0"/>
              <a:t> a look at IBM ML in Data Science Experience.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IBM Machine Learning is provisioned by default in Data Science Experience. It is our deployment</a:t>
            </a:r>
            <a:r>
              <a:rPr lang="en-US" baseline="0" dirty="0"/>
              <a:t> fabric that enables Data Scientists to take their models from the lab to production. DSX provides a s</a:t>
            </a:r>
            <a:r>
              <a:rPr lang="en-US" dirty="0"/>
              <a:t>ingle UI for creating</a:t>
            </a:r>
            <a:r>
              <a:rPr lang="en-US" baseline="0" dirty="0"/>
              <a:t> models</a:t>
            </a:r>
            <a:r>
              <a:rPr lang="en-US" dirty="0"/>
              <a:t>, collaborating, deploying, monitoring, and integrating feedback. With a single click, Data Scientists</a:t>
            </a:r>
            <a:r>
              <a:rPr lang="en-US" baseline="0" dirty="0"/>
              <a:t> can </a:t>
            </a:r>
            <a:r>
              <a:rPr lang="en-US" dirty="0"/>
              <a:t>deploy their machine learning models as web services.</a:t>
            </a:r>
            <a:r>
              <a:rPr lang="en-US" baseline="0" dirty="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IBM ML is a</a:t>
            </a:r>
            <a:r>
              <a:rPr lang="en-US" dirty="0"/>
              <a:t>ccessible in Data Science Experience via APIs (by coding in Notebooks), Wizard GUI (i.e., called “pipelines” in Projects), and the DSX Canvas (which is</a:t>
            </a:r>
            <a:r>
              <a:rPr lang="en-US" baseline="0" dirty="0"/>
              <a:t> a GUI-based approach inspired by SPSS Modeler).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Note:</a:t>
            </a:r>
            <a:r>
              <a:rPr lang="en-US" b="1" baseline="0" dirty="0"/>
              <a:t> </a:t>
            </a:r>
            <a:r>
              <a:rPr lang="en-US" dirty="0"/>
              <a:t>At IBM</a:t>
            </a:r>
            <a:r>
              <a:rPr lang="en-US" baseline="0" dirty="0"/>
              <a:t> </a:t>
            </a:r>
            <a:r>
              <a:rPr lang="en-US" dirty="0"/>
              <a:t>ML GA in DSX (during 1H</a:t>
            </a:r>
            <a:r>
              <a:rPr lang="en-US" baseline="0" dirty="0"/>
              <a:t> 2017</a:t>
            </a:r>
            <a:r>
              <a:rPr lang="en-US" dirty="0"/>
              <a:t>) we expect to have both the APIs and Wizard GUI available. The</a:t>
            </a:r>
            <a:r>
              <a:rPr lang="en-US" baseline="0" dirty="0"/>
              <a:t> DSX Canvas deployment via IBM ML will GA after the APIs and Wizard. </a:t>
            </a:r>
            <a:endParaRPr lang="en-US" dirty="0"/>
          </a:p>
          <a:p>
            <a:endParaRPr lang="en-US" dirty="0"/>
          </a:p>
          <a:p>
            <a:r>
              <a:rPr lang="en-US" dirty="0"/>
              <a:t>Also note that</a:t>
            </a:r>
            <a:r>
              <a:rPr lang="en-US" baseline="0" dirty="0"/>
              <a:t> </a:t>
            </a:r>
            <a:r>
              <a:rPr lang="en-US" dirty="0"/>
              <a:t>DSX Private Cloud will become the standard</a:t>
            </a:r>
            <a:r>
              <a:rPr lang="en-US" baseline="0" dirty="0"/>
              <a:t> </a:t>
            </a:r>
            <a:r>
              <a:rPr lang="en-US" dirty="0"/>
              <a:t>IDE for IBM</a:t>
            </a:r>
            <a:r>
              <a:rPr lang="en-US" baseline="0" dirty="0"/>
              <a:t> </a:t>
            </a:r>
            <a:r>
              <a:rPr lang="en-US" dirty="0"/>
              <a:t>ML for z/OS</a:t>
            </a:r>
            <a:r>
              <a:rPr lang="en-US" baseline="0" dirty="0"/>
              <a:t>. This is expected to be delivered in 1H 2017.</a:t>
            </a:r>
            <a:endParaRPr lang="en-US"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13</a:t>
            </a:fld>
            <a:endParaRPr lang="en-US"/>
          </a:p>
        </p:txBody>
      </p:sp>
    </p:spTree>
    <p:extLst>
      <p:ext uri="{BB962C8B-B14F-4D97-AF65-F5344CB8AC3E}">
        <p14:creationId xmlns:p14="http://schemas.microsoft.com/office/powerpoint/2010/main" val="2035244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Now let’s take</a:t>
            </a:r>
            <a:r>
              <a:rPr lang="en-US" baseline="0" dirty="0"/>
              <a:t> a look at IBM ML in Data Science Experience.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IBM Machine Learning is provisioned by default in Data Science Experience. It is our deployment</a:t>
            </a:r>
            <a:r>
              <a:rPr lang="en-US" baseline="0" dirty="0"/>
              <a:t> fabric that enables Data Scientists to take their models from the lab to production. DSX provides a s</a:t>
            </a:r>
            <a:r>
              <a:rPr lang="en-US" dirty="0"/>
              <a:t>ingle UI for creating</a:t>
            </a:r>
            <a:r>
              <a:rPr lang="en-US" baseline="0" dirty="0"/>
              <a:t> models</a:t>
            </a:r>
            <a:r>
              <a:rPr lang="en-US" dirty="0"/>
              <a:t>, collaborating, deploying, monitoring, and integrating feedback. With a single click, Data Scientists</a:t>
            </a:r>
            <a:r>
              <a:rPr lang="en-US" baseline="0" dirty="0"/>
              <a:t> can </a:t>
            </a:r>
            <a:r>
              <a:rPr lang="en-US" dirty="0"/>
              <a:t>deploy their machine learning models as web services.</a:t>
            </a:r>
            <a:r>
              <a:rPr lang="en-US" baseline="0" dirty="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IBM ML is a</a:t>
            </a:r>
            <a:r>
              <a:rPr lang="en-US" dirty="0"/>
              <a:t>ccessible in Data Science Experience via APIs (by coding in Notebooks), Wizard GUI (i.e., called “pipelines” in Projects), and the DSX Canvas (which is</a:t>
            </a:r>
            <a:r>
              <a:rPr lang="en-US" baseline="0" dirty="0"/>
              <a:t> a GUI-based approach inspired by SPSS Modeler).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Note:</a:t>
            </a:r>
            <a:r>
              <a:rPr lang="en-US" b="1" baseline="0" dirty="0"/>
              <a:t> </a:t>
            </a:r>
            <a:r>
              <a:rPr lang="en-US" dirty="0"/>
              <a:t>At IBM</a:t>
            </a:r>
            <a:r>
              <a:rPr lang="en-US" baseline="0" dirty="0"/>
              <a:t> </a:t>
            </a:r>
            <a:r>
              <a:rPr lang="en-US" dirty="0"/>
              <a:t>ML GA in DSX (during 1H</a:t>
            </a:r>
            <a:r>
              <a:rPr lang="en-US" baseline="0" dirty="0"/>
              <a:t> 2017</a:t>
            </a:r>
            <a:r>
              <a:rPr lang="en-US" dirty="0"/>
              <a:t>) we expect to have both the APIs and Wizard GUI available. The</a:t>
            </a:r>
            <a:r>
              <a:rPr lang="en-US" baseline="0" dirty="0"/>
              <a:t> DSX Canvas deployment via IBM ML will GA after the APIs and Wizard. </a:t>
            </a:r>
            <a:endParaRPr lang="en-US" dirty="0"/>
          </a:p>
          <a:p>
            <a:endParaRPr lang="en-US" dirty="0"/>
          </a:p>
          <a:p>
            <a:r>
              <a:rPr lang="en-US" dirty="0"/>
              <a:t>Also note that</a:t>
            </a:r>
            <a:r>
              <a:rPr lang="en-US" baseline="0" dirty="0"/>
              <a:t> </a:t>
            </a:r>
            <a:r>
              <a:rPr lang="en-US" dirty="0"/>
              <a:t>DSX Private Cloud will become the standard</a:t>
            </a:r>
            <a:r>
              <a:rPr lang="en-US" baseline="0" dirty="0"/>
              <a:t> </a:t>
            </a:r>
            <a:r>
              <a:rPr lang="en-US" dirty="0"/>
              <a:t>IDE for IBM</a:t>
            </a:r>
            <a:r>
              <a:rPr lang="en-US" baseline="0" dirty="0"/>
              <a:t> </a:t>
            </a:r>
            <a:r>
              <a:rPr lang="en-US" dirty="0"/>
              <a:t>ML for z/OS</a:t>
            </a:r>
            <a:r>
              <a:rPr lang="en-US" baseline="0" dirty="0"/>
              <a:t>. This is expected to be delivered in 1H 2017.</a:t>
            </a:r>
            <a:endParaRPr lang="en-US"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15</a:t>
            </a:fld>
            <a:endParaRPr lang="en-US"/>
          </a:p>
        </p:txBody>
      </p:sp>
    </p:spTree>
    <p:extLst>
      <p:ext uri="{BB962C8B-B14F-4D97-AF65-F5344CB8AC3E}">
        <p14:creationId xmlns:p14="http://schemas.microsoft.com/office/powerpoint/2010/main" val="1863389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Now let’s take</a:t>
            </a:r>
            <a:r>
              <a:rPr lang="en-US" baseline="0" dirty="0"/>
              <a:t> a look at IBM ML in Data Science Experience.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IBM Machine Learning is provisioned by default in Data Science Experience. It is our deployment</a:t>
            </a:r>
            <a:r>
              <a:rPr lang="en-US" baseline="0" dirty="0"/>
              <a:t> fabric that enables Data Scientists to take their models from the lab to production. DSX provides a s</a:t>
            </a:r>
            <a:r>
              <a:rPr lang="en-US" dirty="0"/>
              <a:t>ingle UI for creating</a:t>
            </a:r>
            <a:r>
              <a:rPr lang="en-US" baseline="0" dirty="0"/>
              <a:t> models</a:t>
            </a:r>
            <a:r>
              <a:rPr lang="en-US" dirty="0"/>
              <a:t>, collaborating, deploying, monitoring, and integrating feedback. With a single click, Data Scientists</a:t>
            </a:r>
            <a:r>
              <a:rPr lang="en-US" baseline="0" dirty="0"/>
              <a:t> can </a:t>
            </a:r>
            <a:r>
              <a:rPr lang="en-US" dirty="0"/>
              <a:t>deploy their machine learning models as web services.</a:t>
            </a:r>
            <a:r>
              <a:rPr lang="en-US" baseline="0" dirty="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IBM ML is a</a:t>
            </a:r>
            <a:r>
              <a:rPr lang="en-US" dirty="0"/>
              <a:t>ccessible in Data Science Experience via APIs (by coding in Notebooks), Wizard GUI (i.e., called “pipelines” in Projects), and the DSX Canvas (which is</a:t>
            </a:r>
            <a:r>
              <a:rPr lang="en-US" baseline="0" dirty="0"/>
              <a:t> a GUI-based approach inspired by SPSS Modeler).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Note:</a:t>
            </a:r>
            <a:r>
              <a:rPr lang="en-US" b="1" baseline="0" dirty="0"/>
              <a:t> </a:t>
            </a:r>
            <a:r>
              <a:rPr lang="en-US" dirty="0"/>
              <a:t>At IBM</a:t>
            </a:r>
            <a:r>
              <a:rPr lang="en-US" baseline="0" dirty="0"/>
              <a:t> </a:t>
            </a:r>
            <a:r>
              <a:rPr lang="en-US" dirty="0"/>
              <a:t>ML GA in DSX (during 1H</a:t>
            </a:r>
            <a:r>
              <a:rPr lang="en-US" baseline="0" dirty="0"/>
              <a:t> 2017</a:t>
            </a:r>
            <a:r>
              <a:rPr lang="en-US" dirty="0"/>
              <a:t>) we expect to have both the APIs and Wizard GUI available. The</a:t>
            </a:r>
            <a:r>
              <a:rPr lang="en-US" baseline="0" dirty="0"/>
              <a:t> DSX Canvas deployment via IBM ML will GA after the APIs and Wizard. </a:t>
            </a:r>
            <a:endParaRPr lang="en-US" dirty="0"/>
          </a:p>
          <a:p>
            <a:endParaRPr lang="en-US" dirty="0"/>
          </a:p>
          <a:p>
            <a:r>
              <a:rPr lang="en-US" dirty="0"/>
              <a:t>Also note that</a:t>
            </a:r>
            <a:r>
              <a:rPr lang="en-US" baseline="0" dirty="0"/>
              <a:t> </a:t>
            </a:r>
            <a:r>
              <a:rPr lang="en-US" dirty="0"/>
              <a:t>DSX Private Cloud will become the standard</a:t>
            </a:r>
            <a:r>
              <a:rPr lang="en-US" baseline="0" dirty="0"/>
              <a:t> </a:t>
            </a:r>
            <a:r>
              <a:rPr lang="en-US" dirty="0"/>
              <a:t>IDE for IBM</a:t>
            </a:r>
            <a:r>
              <a:rPr lang="en-US" baseline="0" dirty="0"/>
              <a:t> </a:t>
            </a:r>
            <a:r>
              <a:rPr lang="en-US" dirty="0"/>
              <a:t>ML for z/OS</a:t>
            </a:r>
            <a:r>
              <a:rPr lang="en-US" baseline="0" dirty="0"/>
              <a:t>. This is expected to be delivered in 1H 2017.</a:t>
            </a:r>
            <a:endParaRPr lang="en-US"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16</a:t>
            </a:fld>
            <a:endParaRPr lang="en-US"/>
          </a:p>
        </p:txBody>
      </p:sp>
    </p:spTree>
    <p:extLst>
      <p:ext uri="{BB962C8B-B14F-4D97-AF65-F5344CB8AC3E}">
        <p14:creationId xmlns:p14="http://schemas.microsoft.com/office/powerpoint/2010/main" val="1579475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xfrm>
            <a:off x="1616075" y="642938"/>
            <a:ext cx="3678238" cy="2759075"/>
          </a:xfrm>
          <a:ln/>
        </p:spPr>
      </p:sp>
      <p:sp>
        <p:nvSpPr>
          <p:cNvPr id="1781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000" dirty="0">
              <a:latin typeface="Arial" panose="020B0604020202020204" pitchFamily="34" charset="0"/>
            </a:endParaRPr>
          </a:p>
        </p:txBody>
      </p:sp>
      <p:sp>
        <p:nvSpPr>
          <p:cNvPr id="178180" name="Slide Number Placeholder 3"/>
          <p:cNvSpPr>
            <a:spLocks noGrp="1"/>
          </p:cNvSpPr>
          <p:nvPr>
            <p:ph type="sldNum" sz="quarter" idx="5"/>
          </p:nvPr>
        </p:nvSpPr>
        <p:spPr>
          <a:noFill/>
          <a:ln>
            <a:noFill/>
          </a:ln>
          <a:effectLst/>
          <a:extLst/>
        </p:spPr>
        <p:txBody>
          <a:bodyPr vert="horz" wrap="square" lIns="91440" tIns="45720" rIns="91440" bIns="45720" numCol="1" anchor="b" anchorCtr="0" compatLnSpc="1">
            <a:prstTxWarp prst="textNoShape">
              <a:avLst/>
            </a:prstTxWarp>
          </a:bodyPr>
          <a:lstStyle/>
          <a:p>
            <a:fld id="{770CD2B2-7A1A-4CF1-99EB-802A45D35623}" type="slidenum">
              <a:rPr lang="en-US" altLang="en-US"/>
              <a:pPr/>
              <a:t>19</a:t>
            </a:fld>
            <a:endParaRPr lang="en-US" altLang="en-US"/>
          </a:p>
        </p:txBody>
      </p:sp>
    </p:spTree>
    <p:extLst>
      <p:ext uri="{BB962C8B-B14F-4D97-AF65-F5344CB8AC3E}">
        <p14:creationId xmlns:p14="http://schemas.microsoft.com/office/powerpoint/2010/main" val="103918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5" descr="DB2_LUW_Ban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13" y="3025775"/>
            <a:ext cx="8612187"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9"/>
          <p:cNvSpPr>
            <a:spLocks noChangeShapeType="1"/>
          </p:cNvSpPr>
          <p:nvPr/>
        </p:nvSpPr>
        <p:spPr bwMode="auto">
          <a:xfrm>
            <a:off x="261938" y="488950"/>
            <a:ext cx="861377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6" name="Picture 10" descr="R120_G137_B251-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0400" y="188913"/>
            <a:ext cx="5889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10"/>
          <p:cNvSpPr>
            <a:spLocks noChangeShapeType="1"/>
          </p:cNvSpPr>
          <p:nvPr/>
        </p:nvSpPr>
        <p:spPr bwMode="auto">
          <a:xfrm>
            <a:off x="261938" y="6654800"/>
            <a:ext cx="86201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 name="Rectangle 32"/>
          <p:cNvSpPr>
            <a:spLocks noChangeArrowheads="1"/>
          </p:cNvSpPr>
          <p:nvPr/>
        </p:nvSpPr>
        <p:spPr bwMode="auto">
          <a:xfrm>
            <a:off x="7553325" y="6657975"/>
            <a:ext cx="1420813"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defRPr/>
            </a:pPr>
            <a:r>
              <a:rPr lang="en-US" altLang="en-US" sz="800" dirty="0"/>
              <a:t>© 2016 IBM Corporation</a:t>
            </a:r>
          </a:p>
        </p:txBody>
      </p:sp>
      <p:sp>
        <p:nvSpPr>
          <p:cNvPr id="22530" name="Rectangle 3"/>
          <p:cNvSpPr>
            <a:spLocks noGrp="1" noChangeArrowheads="1"/>
          </p:cNvSpPr>
          <p:nvPr>
            <p:ph type="ctrTitle"/>
          </p:nvPr>
        </p:nvSpPr>
        <p:spPr>
          <a:xfrm>
            <a:off x="323850" y="1460500"/>
            <a:ext cx="7772400" cy="1470025"/>
          </a:xfrm>
        </p:spPr>
        <p:txBody>
          <a:bodyPr anchor="b"/>
          <a:lstStyle>
            <a:lvl1pPr>
              <a:defRPr smtClean="0">
                <a:solidFill>
                  <a:schemeClr val="tx1"/>
                </a:solidFill>
              </a:defRPr>
            </a:lvl1pPr>
          </a:lstStyle>
          <a:p>
            <a:pPr lvl="0"/>
            <a:r>
              <a:rPr lang="en-US" altLang="en-US" noProof="0"/>
              <a:t>Click to edit Master title style</a:t>
            </a:r>
          </a:p>
        </p:txBody>
      </p:sp>
      <p:sp>
        <p:nvSpPr>
          <p:cNvPr id="22531" name="Rectangle 4"/>
          <p:cNvSpPr>
            <a:spLocks noGrp="1" noChangeArrowheads="1"/>
          </p:cNvSpPr>
          <p:nvPr>
            <p:ph type="subTitle" idx="1"/>
          </p:nvPr>
        </p:nvSpPr>
        <p:spPr>
          <a:xfrm>
            <a:off x="323850" y="5216525"/>
            <a:ext cx="8661400" cy="1362075"/>
          </a:xfrm>
        </p:spPr>
        <p:txBody>
          <a:bodyPr/>
          <a:lstStyle>
            <a:lvl1pPr marL="0" indent="0">
              <a:buFont typeface="Wingdings" pitchFamily="2" charset="2"/>
              <a:buNone/>
              <a:defRPr sz="1600" b="0" smtClean="0"/>
            </a:lvl1pPr>
          </a:lstStyle>
          <a:p>
            <a:pPr lvl="0"/>
            <a:r>
              <a:rPr lang="en-US" altLang="en-US" noProof="0"/>
              <a:t>Click to edit Master subtitle style</a:t>
            </a:r>
          </a:p>
        </p:txBody>
      </p:sp>
    </p:spTree>
    <p:extLst>
      <p:ext uri="{BB962C8B-B14F-4D97-AF65-F5344CB8AC3E}">
        <p14:creationId xmlns:p14="http://schemas.microsoft.com/office/powerpoint/2010/main" val="4268223862"/>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5212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69063" y="604838"/>
            <a:ext cx="2038350" cy="5578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2425" y="604838"/>
            <a:ext cx="5964238" cy="5578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4232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52425" y="604838"/>
            <a:ext cx="7402513" cy="727075"/>
          </a:xfrm>
        </p:spPr>
        <p:txBody>
          <a:bodyPr/>
          <a:lstStyle/>
          <a:p>
            <a:r>
              <a:rPr lang="en-US"/>
              <a:t>Click to edit Master title style</a:t>
            </a:r>
          </a:p>
        </p:txBody>
      </p:sp>
      <p:sp>
        <p:nvSpPr>
          <p:cNvPr id="3" name="Table Placeholder 2"/>
          <p:cNvSpPr>
            <a:spLocks noGrp="1"/>
          </p:cNvSpPr>
          <p:nvPr>
            <p:ph type="tbl" idx="1"/>
          </p:nvPr>
        </p:nvSpPr>
        <p:spPr>
          <a:xfrm>
            <a:off x="566738" y="2090738"/>
            <a:ext cx="7940675" cy="4092575"/>
          </a:xfrm>
        </p:spPr>
        <p:txBody>
          <a:bodyPr/>
          <a:lstStyle/>
          <a:p>
            <a:pPr lvl="0"/>
            <a:r>
              <a:rPr lang="en-US" noProof="0"/>
              <a:t>Click icon to add table</a:t>
            </a:r>
          </a:p>
        </p:txBody>
      </p:sp>
    </p:spTree>
    <p:extLst>
      <p:ext uri="{BB962C8B-B14F-4D97-AF65-F5344CB8AC3E}">
        <p14:creationId xmlns:p14="http://schemas.microsoft.com/office/powerpoint/2010/main" val="2858664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52425" y="604838"/>
            <a:ext cx="8154988" cy="5578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6950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52425" y="604838"/>
            <a:ext cx="7402513" cy="727075"/>
          </a:xfrm>
        </p:spPr>
        <p:txBody>
          <a:bodyPr/>
          <a:lstStyle/>
          <a:p>
            <a:r>
              <a:rPr lang="en-US"/>
              <a:t>Click to edit Master title style</a:t>
            </a:r>
          </a:p>
        </p:txBody>
      </p:sp>
      <p:sp>
        <p:nvSpPr>
          <p:cNvPr id="3" name="Text Placeholder 2"/>
          <p:cNvSpPr>
            <a:spLocks noGrp="1"/>
          </p:cNvSpPr>
          <p:nvPr>
            <p:ph type="body" sz="half" idx="1"/>
          </p:nvPr>
        </p:nvSpPr>
        <p:spPr>
          <a:xfrm>
            <a:off x="566738" y="2090738"/>
            <a:ext cx="3894137"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13275" y="2090738"/>
            <a:ext cx="3894138" cy="1970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13275" y="4213225"/>
            <a:ext cx="3894138" cy="197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4307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2425" y="604838"/>
            <a:ext cx="7402513" cy="727075"/>
          </a:xfrm>
        </p:spPr>
        <p:txBody>
          <a:bodyPr/>
          <a:lstStyle/>
          <a:p>
            <a:r>
              <a:rPr lang="en-US"/>
              <a:t>Click to edit Master title style</a:t>
            </a:r>
          </a:p>
        </p:txBody>
      </p:sp>
      <p:sp>
        <p:nvSpPr>
          <p:cNvPr id="3" name="Text Placeholder 2"/>
          <p:cNvSpPr>
            <a:spLocks noGrp="1"/>
          </p:cNvSpPr>
          <p:nvPr>
            <p:ph type="body" sz="half" idx="1"/>
          </p:nvPr>
        </p:nvSpPr>
        <p:spPr>
          <a:xfrm>
            <a:off x="566738" y="2090738"/>
            <a:ext cx="3894137"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3275" y="2090738"/>
            <a:ext cx="3894138"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7610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tx2"/>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228600" y="6278880"/>
            <a:ext cx="210312" cy="268224"/>
          </a:xfrm>
        </p:spPr>
        <p:txBody>
          <a:bodyPr/>
          <a:lstStyle>
            <a:lvl1pPr>
              <a:defRPr>
                <a:latin typeface="Arial"/>
                <a:cs typeface="Arial"/>
              </a:defRPr>
            </a:lvl1pPr>
          </a:lstStyle>
          <a:p>
            <a:fld id="{E4DBDE34-E9B5-E04F-B662-69720E4BCB53}" type="slidenum">
              <a:rPr lang="en-US" smtClean="0"/>
              <a:pPr/>
              <a:t>‹#›</a:t>
            </a:fld>
            <a:endParaRPr lang="en-US" dirty="0"/>
          </a:p>
        </p:txBody>
      </p:sp>
      <p:sp>
        <p:nvSpPr>
          <p:cNvPr id="7" name="Footer Placeholder 6"/>
          <p:cNvSpPr>
            <a:spLocks noGrp="1"/>
          </p:cNvSpPr>
          <p:nvPr>
            <p:ph type="ftr" sz="quarter" idx="13"/>
          </p:nvPr>
        </p:nvSpPr>
        <p:spPr>
          <a:xfrm>
            <a:off x="960120" y="6293291"/>
            <a:ext cx="2895600" cy="268224"/>
          </a:xfrm>
        </p:spPr>
        <p:txBody>
          <a:bodyPr/>
          <a:lstStyle>
            <a:lvl1pPr>
              <a:defRPr>
                <a:latin typeface="Arial"/>
                <a:cs typeface="Arial"/>
              </a:defRPr>
            </a:lvl1pPr>
          </a:lstStyle>
          <a:p>
            <a:r>
              <a:rPr lang="en-US" dirty="0"/>
              <a:t>World of Watson 2016 </a:t>
            </a:r>
            <a:endParaRPr lang="de-DE" dirty="0"/>
          </a:p>
        </p:txBody>
      </p:sp>
      <p:sp>
        <p:nvSpPr>
          <p:cNvPr id="8" name="Date Placeholder 7"/>
          <p:cNvSpPr>
            <a:spLocks noGrp="1"/>
          </p:cNvSpPr>
          <p:nvPr>
            <p:ph type="dt" sz="half" idx="14"/>
          </p:nvPr>
        </p:nvSpPr>
        <p:spPr>
          <a:xfrm>
            <a:off x="7104888" y="6293291"/>
            <a:ext cx="1809432" cy="268224"/>
          </a:xfrm>
        </p:spPr>
        <p:txBody>
          <a:bodyPr/>
          <a:lstStyle>
            <a:lvl1pPr>
              <a:defRPr>
                <a:latin typeface="Arial"/>
                <a:cs typeface="Arial"/>
              </a:defRPr>
            </a:lvl1pPr>
          </a:lstStyle>
          <a:p>
            <a:fld id="{88C5A43A-D7F1-2D40-88D0-9AFC21143301}" type="datetime1">
              <a:rPr lang="en-US" smtClean="0"/>
              <a:t>9/18/17</a:t>
            </a:fld>
            <a:endParaRPr lang="en-US" dirty="0"/>
          </a:p>
        </p:txBody>
      </p:sp>
      <p:sp>
        <p:nvSpPr>
          <p:cNvPr id="11" name="Title 10"/>
          <p:cNvSpPr>
            <a:spLocks noGrp="1"/>
          </p:cNvSpPr>
          <p:nvPr>
            <p:ph type="title"/>
          </p:nvPr>
        </p:nvSpPr>
        <p:spPr>
          <a:xfrm>
            <a:off x="228600" y="231648"/>
            <a:ext cx="2834640" cy="2133600"/>
          </a:xfrm>
        </p:spPr>
        <p:txBody>
          <a:bodyPr/>
          <a:lstStyle>
            <a:lvl1pPr>
              <a:defRPr>
                <a:solidFill>
                  <a:srgbClr val="5AAAFA"/>
                </a:solidFill>
                <a:latin typeface="Arial"/>
                <a:cs typeface="Arial"/>
              </a:defRPr>
            </a:lvl1pPr>
          </a:lstStyle>
          <a:p>
            <a:r>
              <a:rPr lang="en-US" dirty="0"/>
              <a:t>Click to edit Master title style</a:t>
            </a:r>
          </a:p>
        </p:txBody>
      </p:sp>
      <p:grpSp>
        <p:nvGrpSpPr>
          <p:cNvPr id="49" name="Group 48"/>
          <p:cNvGrpSpPr>
            <a:grpSpLocks noChangeAspect="1"/>
          </p:cNvGrpSpPr>
          <p:nvPr userDrawn="1"/>
        </p:nvGrpSpPr>
        <p:grpSpPr>
          <a:xfrm>
            <a:off x="8438078" y="6305483"/>
            <a:ext cx="473837" cy="256032"/>
            <a:chOff x="1938338" y="2368551"/>
            <a:chExt cx="5260976" cy="2132013"/>
          </a:xfrm>
          <a:solidFill>
            <a:srgbClr val="FFFFFF"/>
          </a:solidFill>
        </p:grpSpPr>
        <p:sp>
          <p:nvSpPr>
            <p:cNvPr id="91"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92"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93"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94"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95"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9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9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9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9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00" name="Rectangle 9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01" name="Rectangle 10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02" name="Rectangle 10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03" name="Rectangle 10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04"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0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0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0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0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0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1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1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1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1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1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1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1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1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1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1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2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2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2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2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2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25"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2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2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2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2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sp>
          <p:nvSpPr>
            <p:cNvPr id="13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latin typeface="Arial"/>
                <a:cs typeface="Arial"/>
              </a:endParaRPr>
            </a:p>
          </p:txBody>
        </p:sp>
      </p:grpSp>
      <p:pic>
        <p:nvPicPr>
          <p:cNvPr id="48" name="Picture 47" descr="wow_2016_logo_v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870" y="5658341"/>
            <a:ext cx="924560" cy="900616"/>
          </a:xfrm>
          <a:prstGeom prst="rect">
            <a:avLst/>
          </a:prstGeom>
        </p:spPr>
      </p:pic>
    </p:spTree>
    <p:extLst>
      <p:ext uri="{BB962C8B-B14F-4D97-AF65-F5344CB8AC3E}">
        <p14:creationId xmlns:p14="http://schemas.microsoft.com/office/powerpoint/2010/main" val="462069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4297680" cy="3048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370407F8-A0DE-0548-8524-82115295947F}" type="datetime1">
              <a:rPr lang="en-US" smtClean="0"/>
              <a:t>9/18/17</a:t>
            </a:fld>
            <a:endParaRPr lang="en-US" dirty="0"/>
          </a:p>
        </p:txBody>
      </p:sp>
      <p:sp>
        <p:nvSpPr>
          <p:cNvPr id="4" name="Footer Placeholder 3"/>
          <p:cNvSpPr>
            <a:spLocks noGrp="1"/>
          </p:cNvSpPr>
          <p:nvPr>
            <p:ph type="ftr" sz="quarter" idx="11"/>
          </p:nvPr>
        </p:nvSpPr>
        <p:spPr/>
        <p:txBody>
          <a:bodyPr/>
          <a:lstStyle/>
          <a:p>
            <a:r>
              <a:rPr lang="en-US" dirty="0"/>
              <a:t>World of Watson 2016 </a:t>
            </a:r>
            <a:endParaRPr lang="de-DE" dirty="0"/>
          </a:p>
        </p:txBody>
      </p:sp>
      <p:sp>
        <p:nvSpPr>
          <p:cNvPr id="5" name="Slide Number Placeholder 4"/>
          <p:cNvSpPr>
            <a:spLocks noGrp="1"/>
          </p:cNvSpPr>
          <p:nvPr>
            <p:ph type="sldNum" sz="quarter" idx="12"/>
          </p:nvPr>
        </p:nvSpPr>
        <p:spPr/>
        <p:txBody>
          <a:bodyPr/>
          <a:lstStyle/>
          <a:p>
            <a:fld id="{E4DBDE34-E9B5-E04F-B662-69720E4BCB53}" type="slidenum">
              <a:rPr lang="en-US" smtClean="0"/>
              <a:pPr/>
              <a:t>‹#›</a:t>
            </a:fld>
            <a:endParaRPr lang="en-US" dirty="0"/>
          </a:p>
        </p:txBody>
      </p:sp>
    </p:spTree>
    <p:extLst>
      <p:ext uri="{BB962C8B-B14F-4D97-AF65-F5344CB8AC3E}">
        <p14:creationId xmlns:p14="http://schemas.microsoft.com/office/powerpoint/2010/main" val="9551073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460413"/>
            <a:ext cx="8541385"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fld id="{2862B59D-61C6-734D-B2FA-82ADFB6FECA2}" type="datetime1">
              <a:rPr lang="en-US" noProof="0" smtClean="0"/>
              <a:t>9/18/17</a:t>
            </a:fld>
            <a:endParaRPr lang="en-US" noProof="0"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fld id="{E4DBDE34-E9B5-E04F-B662-69720E4BCB53}" type="slidenum">
              <a:rPr lang="en-US" noProof="0" smtClean="0"/>
              <a:pPr/>
              <a:t>‹#›</a:t>
            </a:fld>
            <a:endParaRPr lang="en-US" noProof="0" dirty="0"/>
          </a:p>
        </p:txBody>
      </p:sp>
      <p:sp>
        <p:nvSpPr>
          <p:cNvPr id="7" name="Title 6"/>
          <p:cNvSpPr>
            <a:spLocks noGrp="1"/>
          </p:cNvSpPr>
          <p:nvPr>
            <p:ph type="title"/>
          </p:nvPr>
        </p:nvSpPr>
        <p:spPr>
          <a:xfrm>
            <a:off x="228601" y="231648"/>
            <a:ext cx="4474777" cy="1219200"/>
          </a:xfrm>
        </p:spPr>
        <p:txBody>
          <a:bodyPr/>
          <a:lstStyle/>
          <a:p>
            <a:r>
              <a:rPr lang="en-US" noProof="0"/>
              <a:t>Click to edit Master title style</a:t>
            </a:r>
          </a:p>
        </p:txBody>
      </p:sp>
    </p:spTree>
    <p:extLst>
      <p:ext uri="{BB962C8B-B14F-4D97-AF65-F5344CB8AC3E}">
        <p14:creationId xmlns:p14="http://schemas.microsoft.com/office/powerpoint/2010/main" val="4750101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63040"/>
            <a:ext cx="42519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6264F-D4B1-EC4C-8C30-7F9F0D21D144}" type="datetime1">
              <a:rPr lang="en-US" smtClean="0"/>
              <a:t>9/18/17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
        <p:nvSpPr>
          <p:cNvPr id="9" name="Content Placeholder 2"/>
          <p:cNvSpPr>
            <a:spLocks noGrp="1"/>
          </p:cNvSpPr>
          <p:nvPr>
            <p:ph idx="14"/>
          </p:nvPr>
        </p:nvSpPr>
        <p:spPr>
          <a:xfrm>
            <a:off x="4568793" y="1463040"/>
            <a:ext cx="42519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952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3898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63040"/>
            <a:ext cx="283464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2AADFED-D696-B14C-9F9D-4B709DB04A57}" type="datetime1">
              <a:rPr lang="en-US" smtClean="0"/>
              <a:t>9/18/17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
        <p:nvSpPr>
          <p:cNvPr id="8" name="Content Placeholder 2"/>
          <p:cNvSpPr>
            <a:spLocks noGrp="1"/>
          </p:cNvSpPr>
          <p:nvPr>
            <p:ph idx="13"/>
          </p:nvPr>
        </p:nvSpPr>
        <p:spPr>
          <a:xfrm>
            <a:off x="6019152" y="1463040"/>
            <a:ext cx="283464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126701" y="1463040"/>
            <a:ext cx="283464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2478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94C0549-033F-F04E-8BB8-1B3E52F5B6D7}" type="datetime1">
              <a:rPr lang="en-US" smtClean="0"/>
              <a:t>9/18/17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
        <p:nvSpPr>
          <p:cNvPr id="8" name="Content Placeholder 2"/>
          <p:cNvSpPr>
            <a:spLocks noGrp="1"/>
          </p:cNvSpPr>
          <p:nvPr>
            <p:ph idx="13"/>
          </p:nvPr>
        </p:nvSpPr>
        <p:spPr>
          <a:xfrm>
            <a:off x="4563700"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2412942"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6729056"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31174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C020AAE-0E93-0646-88F8-B04482CD4A2C}" type="datetime1">
              <a:rPr lang="en-US" smtClean="0"/>
              <a:t>9/18/17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Tree>
    <p:extLst>
      <p:ext uri="{BB962C8B-B14F-4D97-AF65-F5344CB8AC3E}">
        <p14:creationId xmlns:p14="http://schemas.microsoft.com/office/powerpoint/2010/main" val="7787177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3" name="Content Placeholder 2"/>
          <p:cNvSpPr>
            <a:spLocks noGrp="1"/>
          </p:cNvSpPr>
          <p:nvPr>
            <p:ph idx="1"/>
          </p:nvPr>
        </p:nvSpPr>
        <p:spPr>
          <a:xfrm>
            <a:off x="2414017" y="231648"/>
            <a:ext cx="6376911"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1B44213-F620-F24C-A685-23884068C705}" type="datetime1">
              <a:rPr lang="en-US" smtClean="0"/>
              <a:t>9/18/17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Tree>
    <p:extLst>
      <p:ext uri="{BB962C8B-B14F-4D97-AF65-F5344CB8AC3E}">
        <p14:creationId xmlns:p14="http://schemas.microsoft.com/office/powerpoint/2010/main" val="17736509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3" name="Content Placeholder 2"/>
          <p:cNvSpPr>
            <a:spLocks noGrp="1"/>
          </p:cNvSpPr>
          <p:nvPr>
            <p:ph idx="1"/>
          </p:nvPr>
        </p:nvSpPr>
        <p:spPr>
          <a:xfrm>
            <a:off x="2414016" y="231648"/>
            <a:ext cx="315468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12CE4DF-5C59-FE41-87D9-FA30C439C712}" type="datetime1">
              <a:rPr lang="en-US" smtClean="0"/>
              <a:t>9/18/17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
        <p:nvSpPr>
          <p:cNvPr id="8" name="Content Placeholder 2"/>
          <p:cNvSpPr>
            <a:spLocks noGrp="1"/>
          </p:cNvSpPr>
          <p:nvPr>
            <p:ph idx="14"/>
          </p:nvPr>
        </p:nvSpPr>
        <p:spPr>
          <a:xfrm>
            <a:off x="5664200" y="231648"/>
            <a:ext cx="315468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92101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3" name="Content Placeholder 2"/>
          <p:cNvSpPr>
            <a:spLocks noGrp="1"/>
          </p:cNvSpPr>
          <p:nvPr>
            <p:ph idx="1"/>
          </p:nvPr>
        </p:nvSpPr>
        <p:spPr>
          <a:xfrm>
            <a:off x="2414016" y="243840"/>
            <a:ext cx="2103120" cy="5767525"/>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F2A9B07-2AD9-E04E-96EB-52640D3CE50E}" type="datetime1">
              <a:rPr lang="en-US" smtClean="0"/>
              <a:t>9/18/17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
        <p:nvSpPr>
          <p:cNvPr id="8" name="Content Placeholder 2"/>
          <p:cNvSpPr>
            <a:spLocks noGrp="1"/>
          </p:cNvSpPr>
          <p:nvPr>
            <p:ph idx="14"/>
          </p:nvPr>
        </p:nvSpPr>
        <p:spPr>
          <a:xfrm>
            <a:off x="4574197" y="243840"/>
            <a:ext cx="2103120" cy="5767525"/>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6739864" y="243840"/>
            <a:ext cx="2103120" cy="5767525"/>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6219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24474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0" y="24474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6739128" y="24474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2414016" y="3169920"/>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4572000" y="3169920"/>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6739128" y="3169920"/>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C0E938FE-645F-2E40-8F8E-5332AAB7C030}" type="datetime1">
              <a:rPr lang="en-US" smtClean="0"/>
              <a:t>9/18/17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
        <p:nvSpPr>
          <p:cNvPr id="26" name="Text Placeholder 25"/>
          <p:cNvSpPr>
            <a:spLocks noGrp="1"/>
          </p:cNvSpPr>
          <p:nvPr>
            <p:ph type="body" sz="quarter" idx="20"/>
          </p:nvPr>
        </p:nvSpPr>
        <p:spPr>
          <a:xfrm>
            <a:off x="2414016" y="262128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4572000" y="262128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6739128" y="262128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2414016" y="554736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4572000" y="554736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6739128" y="554736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76757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F6569909-79EB-CD48-8A4A-5A8D23B2CF35}" type="datetime1">
              <a:rPr lang="en-US" smtClean="0"/>
              <a:t>9/18/17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Tree>
    <p:extLst>
      <p:ext uri="{BB962C8B-B14F-4D97-AF65-F5344CB8AC3E}">
        <p14:creationId xmlns:p14="http://schemas.microsoft.com/office/powerpoint/2010/main" val="21567115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834640" cy="5791200"/>
          </a:xfrm>
        </p:spPr>
        <p:txBody>
          <a:bodyPr/>
          <a:lstStyle/>
          <a:p>
            <a:r>
              <a:rPr lang="en-US" dirty="0"/>
              <a:t>Click to edit Master title style</a:t>
            </a:r>
          </a:p>
        </p:txBody>
      </p:sp>
      <p:sp>
        <p:nvSpPr>
          <p:cNvPr id="3" name="Content Placeholder 2"/>
          <p:cNvSpPr>
            <a:spLocks noGrp="1"/>
          </p:cNvSpPr>
          <p:nvPr>
            <p:ph idx="1"/>
          </p:nvPr>
        </p:nvSpPr>
        <p:spPr>
          <a:xfrm>
            <a:off x="3129776" y="231648"/>
            <a:ext cx="5659806"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F360B42-63B9-304D-8F7B-BA1B289E486A}" type="datetime1">
              <a:rPr lang="en-US" smtClean="0"/>
              <a:t>9/18/17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Tree>
    <p:extLst>
      <p:ext uri="{BB962C8B-B14F-4D97-AF65-F5344CB8AC3E}">
        <p14:creationId xmlns:p14="http://schemas.microsoft.com/office/powerpoint/2010/main" val="6345823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834640" cy="5791200"/>
          </a:xfrm>
        </p:spPr>
        <p:txBody>
          <a:bodyPr/>
          <a:lstStyle>
            <a:lvl1pPr>
              <a:defRPr sz="2000"/>
            </a:lvl1pPr>
          </a:lstStyle>
          <a:p>
            <a:r>
              <a:rPr lang="en-US" dirty="0"/>
              <a:t>Click to edit Master title style</a:t>
            </a:r>
          </a:p>
        </p:txBody>
      </p:sp>
      <p:sp>
        <p:nvSpPr>
          <p:cNvPr id="3" name="Content Placeholder 2"/>
          <p:cNvSpPr>
            <a:spLocks noGrp="1"/>
          </p:cNvSpPr>
          <p:nvPr>
            <p:ph idx="1"/>
          </p:nvPr>
        </p:nvSpPr>
        <p:spPr>
          <a:xfrm>
            <a:off x="3127248"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3CCD755-ADF0-0247-AFB5-091D593A0B30}" type="datetime1">
              <a:rPr lang="en-US" smtClean="0"/>
              <a:t>9/18/17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
        <p:nvSpPr>
          <p:cNvPr id="7" name="Content Placeholder 2"/>
          <p:cNvSpPr>
            <a:spLocks noGrp="1"/>
          </p:cNvSpPr>
          <p:nvPr>
            <p:ph idx="13"/>
          </p:nvPr>
        </p:nvSpPr>
        <p:spPr>
          <a:xfrm>
            <a:off x="6016752"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7832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563408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83464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BEC3198B-BFB2-B34A-8309-8E316F54C5CC}" type="datetime1">
              <a:rPr lang="en-US" smtClean="0"/>
              <a:t>9/18/17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Tree>
    <p:extLst>
      <p:ext uri="{BB962C8B-B14F-4D97-AF65-F5344CB8AC3E}">
        <p14:creationId xmlns:p14="http://schemas.microsoft.com/office/powerpoint/2010/main" val="1457783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231648"/>
            <a:ext cx="5658304"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6DB83D-5CC2-DC41-9EA7-60FEADFFDA17}" type="datetime1">
              <a:rPr lang="en-US" smtClean="0"/>
              <a:t>9/18/17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
        <p:nvSpPr>
          <p:cNvPr id="7" name="Content Placeholder 2"/>
          <p:cNvSpPr>
            <a:spLocks noGrp="1"/>
          </p:cNvSpPr>
          <p:nvPr>
            <p:ph idx="13"/>
          </p:nvPr>
        </p:nvSpPr>
        <p:spPr>
          <a:xfrm>
            <a:off x="228600"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6384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B4D88E6-5C8B-214B-93C3-5859175EB588}" type="datetime1">
              <a:rPr lang="en-US" smtClean="0"/>
              <a:t>9/18/17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
        <p:nvSpPr>
          <p:cNvPr id="7" name="Content Placeholder 2"/>
          <p:cNvSpPr>
            <a:spLocks noGrp="1"/>
          </p:cNvSpPr>
          <p:nvPr>
            <p:ph idx="13"/>
          </p:nvPr>
        </p:nvSpPr>
        <p:spPr>
          <a:xfrm>
            <a:off x="6016752"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0"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98939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4251960" cy="5791200"/>
          </a:xfrm>
        </p:spPr>
        <p:txBody>
          <a:bodyPr/>
          <a:lstStyle/>
          <a:p>
            <a:r>
              <a:rPr lang="en-US" dirty="0"/>
              <a:t>Click to edit Master title style</a:t>
            </a:r>
          </a:p>
        </p:txBody>
      </p:sp>
      <p:sp>
        <p:nvSpPr>
          <p:cNvPr id="3" name="Content Placeholder 2"/>
          <p:cNvSpPr>
            <a:spLocks noGrp="1"/>
          </p:cNvSpPr>
          <p:nvPr>
            <p:ph idx="1"/>
          </p:nvPr>
        </p:nvSpPr>
        <p:spPr>
          <a:xfrm>
            <a:off x="4572000" y="231648"/>
            <a:ext cx="425196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AA6E10-E411-A240-A338-B3A6E7C88E29}" type="datetime1">
              <a:rPr lang="en-US" smtClean="0"/>
              <a:t>9/18/17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Tree>
    <p:extLst>
      <p:ext uri="{BB962C8B-B14F-4D97-AF65-F5344CB8AC3E}">
        <p14:creationId xmlns:p14="http://schemas.microsoft.com/office/powerpoint/2010/main" val="27801714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231648"/>
            <a:ext cx="425196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9201628-924E-6947-8103-D29E7F24B145}" type="datetime1">
              <a:rPr lang="en-US" smtClean="0"/>
              <a:t>9/18/17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
        <p:nvSpPr>
          <p:cNvPr id="8" name="Title 7"/>
          <p:cNvSpPr>
            <a:spLocks noGrp="1"/>
          </p:cNvSpPr>
          <p:nvPr>
            <p:ph type="title"/>
          </p:nvPr>
        </p:nvSpPr>
        <p:spPr>
          <a:xfrm>
            <a:off x="228600" y="182880"/>
            <a:ext cx="4251960" cy="5791200"/>
          </a:xfrm>
        </p:spPr>
        <p:txBody>
          <a:bodyPr/>
          <a:lstStyle>
            <a:lvl1pPr>
              <a:defRPr sz="3000"/>
            </a:lvl1pPr>
          </a:lstStyle>
          <a:p>
            <a:r>
              <a:rPr lang="en-US" dirty="0"/>
              <a:t>Click to edit Master title style</a:t>
            </a:r>
          </a:p>
        </p:txBody>
      </p:sp>
    </p:spTree>
    <p:extLst>
      <p:ext uri="{BB962C8B-B14F-4D97-AF65-F5344CB8AC3E}">
        <p14:creationId xmlns:p14="http://schemas.microsoft.com/office/powerpoint/2010/main" val="22875786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231648"/>
            <a:ext cx="425196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10DB504-C20C-814E-9B71-5D4A32B33569}" type="datetime1">
              <a:rPr lang="en-US" smtClean="0"/>
              <a:t>9/18/17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
        <p:nvSpPr>
          <p:cNvPr id="8" name="Title 7"/>
          <p:cNvSpPr>
            <a:spLocks noGrp="1"/>
          </p:cNvSpPr>
          <p:nvPr>
            <p:ph type="title"/>
          </p:nvPr>
        </p:nvSpPr>
        <p:spPr>
          <a:xfrm>
            <a:off x="137160" y="182880"/>
            <a:ext cx="4251960" cy="5791200"/>
          </a:xfrm>
        </p:spPr>
        <p:txBody>
          <a:bodyPr/>
          <a:lstStyle>
            <a:lvl1pPr marL="0" indent="0">
              <a:defRPr sz="3000"/>
            </a:lvl1pPr>
          </a:lstStyle>
          <a:p>
            <a:r>
              <a:rPr lang="en-US" dirty="0"/>
              <a:t>Click to edit Master title style</a:t>
            </a:r>
          </a:p>
        </p:txBody>
      </p:sp>
    </p:spTree>
    <p:extLst>
      <p:ext uri="{BB962C8B-B14F-4D97-AF65-F5344CB8AC3E}">
        <p14:creationId xmlns:p14="http://schemas.microsoft.com/office/powerpoint/2010/main" val="3454042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9DF524-3F05-984E-8D5A-A74FF9189340}" type="datetime1">
              <a:rPr lang="en-US" smtClean="0"/>
              <a:t>9/18/17</a:t>
            </a:fld>
            <a:endParaRPr lang="en-US" dirty="0"/>
          </a:p>
        </p:txBody>
      </p:sp>
      <p:sp>
        <p:nvSpPr>
          <p:cNvPr id="5" name="Footer Placeholder 4"/>
          <p:cNvSpPr>
            <a:spLocks noGrp="1"/>
          </p:cNvSpPr>
          <p:nvPr>
            <p:ph type="ftr" sz="quarter" idx="11"/>
          </p:nvPr>
        </p:nvSpPr>
        <p:spPr/>
        <p:txBody>
          <a:bodyPr/>
          <a:lstStyle/>
          <a:p>
            <a:r>
              <a:rPr lang="en-US" dirty="0"/>
              <a:t>World of Watson 2016 </a:t>
            </a:r>
          </a:p>
        </p:txBody>
      </p:sp>
      <p:sp>
        <p:nvSpPr>
          <p:cNvPr id="6" name="Slide Number Placeholder 5"/>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
        <p:nvSpPr>
          <p:cNvPr id="3" name="Title 2"/>
          <p:cNvSpPr>
            <a:spLocks noGrp="1"/>
          </p:cNvSpPr>
          <p:nvPr>
            <p:ph type="title"/>
          </p:nvPr>
        </p:nvSpPr>
        <p:spPr>
          <a:xfrm>
            <a:off x="228600" y="109728"/>
            <a:ext cx="8515984" cy="5791200"/>
          </a:xfrm>
        </p:spPr>
        <p:txBody>
          <a:bodyPr/>
          <a:lstStyle>
            <a:lvl1pPr>
              <a:lnSpc>
                <a:spcPct val="90000"/>
              </a:lnSpc>
              <a:defRPr sz="4800"/>
            </a:lvl1pPr>
          </a:lstStyle>
          <a:p>
            <a:r>
              <a:rPr lang="en-US" dirty="0"/>
              <a:t>Click to edit Master title style</a:t>
            </a:r>
          </a:p>
        </p:txBody>
      </p:sp>
    </p:spTree>
    <p:extLst>
      <p:ext uri="{BB962C8B-B14F-4D97-AF65-F5344CB8AC3E}">
        <p14:creationId xmlns:p14="http://schemas.microsoft.com/office/powerpoint/2010/main" val="421286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CC8613-32AD-954C-8052-A3A192382257}" type="datetime1">
              <a:rPr lang="en-US" smtClean="0"/>
              <a:t>9/18/17</a:t>
            </a:fld>
            <a:endParaRPr lang="en-US" dirty="0"/>
          </a:p>
        </p:txBody>
      </p:sp>
      <p:sp>
        <p:nvSpPr>
          <p:cNvPr id="4" name="Footer Placeholder 3"/>
          <p:cNvSpPr>
            <a:spLocks noGrp="1"/>
          </p:cNvSpPr>
          <p:nvPr>
            <p:ph type="ftr" sz="quarter" idx="11"/>
          </p:nvPr>
        </p:nvSpPr>
        <p:spPr/>
        <p:txBody>
          <a:bodyPr/>
          <a:lstStyle/>
          <a:p>
            <a:r>
              <a:rPr lang="en-US" dirty="0"/>
              <a:t>World of Watson 2016 </a:t>
            </a:r>
          </a:p>
        </p:txBody>
      </p:sp>
      <p:sp>
        <p:nvSpPr>
          <p:cNvPr id="5" name="Slide Number Placeholder 4"/>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
        <p:nvSpPr>
          <p:cNvPr id="6" name="Title 5"/>
          <p:cNvSpPr>
            <a:spLocks noGrp="1"/>
          </p:cNvSpPr>
          <p:nvPr>
            <p:ph type="title"/>
          </p:nvPr>
        </p:nvSpPr>
        <p:spPr>
          <a:xfrm>
            <a:off x="228600" y="182880"/>
            <a:ext cx="5706166" cy="5791200"/>
          </a:xfrm>
        </p:spPr>
        <p:txBody>
          <a:bodyPr/>
          <a:lstStyle>
            <a:lvl1pPr>
              <a:defRPr sz="3000"/>
            </a:lvl1pPr>
          </a:lstStyle>
          <a:p>
            <a:r>
              <a:rPr lang="en-US" dirty="0"/>
              <a:t>Click to edit Master title style</a:t>
            </a:r>
          </a:p>
        </p:txBody>
      </p:sp>
    </p:spTree>
    <p:extLst>
      <p:ext uri="{BB962C8B-B14F-4D97-AF65-F5344CB8AC3E}">
        <p14:creationId xmlns:p14="http://schemas.microsoft.com/office/powerpoint/2010/main" val="23751018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997A2-0882-9A41-B5BB-6ECC9567DA24}" type="datetime1">
              <a:rPr lang="en-US" smtClean="0"/>
              <a:t>9/18/17</a:t>
            </a:fld>
            <a:endParaRPr lang="en-US" dirty="0"/>
          </a:p>
        </p:txBody>
      </p:sp>
      <p:sp>
        <p:nvSpPr>
          <p:cNvPr id="3" name="Footer Placeholder 2"/>
          <p:cNvSpPr>
            <a:spLocks noGrp="1"/>
          </p:cNvSpPr>
          <p:nvPr>
            <p:ph type="ftr" sz="quarter" idx="11"/>
          </p:nvPr>
        </p:nvSpPr>
        <p:spPr/>
        <p:txBody>
          <a:bodyPr/>
          <a:lstStyle/>
          <a:p>
            <a:r>
              <a:rPr lang="en-US" dirty="0"/>
              <a:t>World of Watson 2016 </a:t>
            </a:r>
          </a:p>
        </p:txBody>
      </p:sp>
      <p:sp>
        <p:nvSpPr>
          <p:cNvPr id="4" name="Slide Number Placeholder 3"/>
          <p:cNvSpPr>
            <a:spLocks noGrp="1"/>
          </p:cNvSpPr>
          <p:nvPr>
            <p:ph type="sldNum" sz="quarter" idx="12"/>
          </p:nvPr>
        </p:nvSpPr>
        <p:spPr/>
        <p:txBody>
          <a:bodyPr/>
          <a:lstStyle/>
          <a:p>
            <a:r>
              <a:rPr lang="en-US" dirty="0"/>
              <a:t>Page </a:t>
            </a:r>
            <a:fld id="{E4DBDE34-E9B5-E04F-B662-69720E4BCB53}" type="slidenum">
              <a:rPr lang="en-US" smtClean="0"/>
              <a:pPr/>
              <a:t>‹#›</a:t>
            </a:fld>
            <a:endParaRPr lang="en-US" dirty="0"/>
          </a:p>
        </p:txBody>
      </p:sp>
    </p:spTree>
    <p:extLst>
      <p:ext uri="{BB962C8B-B14F-4D97-AF65-F5344CB8AC3E}">
        <p14:creationId xmlns:p14="http://schemas.microsoft.com/office/powerpoint/2010/main" val="21423929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13" descr="Analytics-pos-inline.png"/>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630175"/>
            <a:ext cx="1209675"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r="31073"/>
          <a:stretch>
            <a:fillRect/>
          </a:stretch>
        </p:blipFill>
        <p:spPr bwMode="auto">
          <a:xfrm>
            <a:off x="8331953" y="602615"/>
            <a:ext cx="563566" cy="3108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260350" y="906463"/>
            <a:ext cx="8621713" cy="0"/>
          </a:xfrm>
          <a:prstGeom prst="line">
            <a:avLst/>
          </a:prstGeom>
          <a:noFill/>
          <a:ln w="63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6" name="Rectangle 6"/>
          <p:cNvSpPr>
            <a:spLocks noChangeArrowheads="1"/>
          </p:cNvSpPr>
          <p:nvPr/>
        </p:nvSpPr>
        <p:spPr bwMode="black">
          <a:xfrm>
            <a:off x="5946775" y="6481763"/>
            <a:ext cx="3054350" cy="231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lgn="r"/>
            <a:r>
              <a:rPr lang="en-US" sz="900" dirty="0"/>
              <a:t>© 2016 IBM Corporation</a:t>
            </a:r>
          </a:p>
        </p:txBody>
      </p:sp>
      <p:pic>
        <p:nvPicPr>
          <p:cNvPr id="7" name="Picture 12" descr="BDA_PPT_color_4x3_white"/>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5588" y="3683000"/>
            <a:ext cx="8631237"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674" name="Rectangle 2"/>
          <p:cNvSpPr>
            <a:spLocks noGrp="1" noChangeArrowheads="1"/>
          </p:cNvSpPr>
          <p:nvPr>
            <p:ph type="ctrTitle" hasCustomPrompt="1"/>
          </p:nvPr>
        </p:nvSpPr>
        <p:spPr>
          <a:xfrm>
            <a:off x="227013" y="2343150"/>
            <a:ext cx="8631614" cy="1077913"/>
          </a:xfrm>
        </p:spPr>
        <p:txBody>
          <a:bodyPr anchor="b"/>
          <a:lstStyle>
            <a:lvl1pPr>
              <a:defRPr sz="3500"/>
            </a:lvl1pPr>
          </a:lstStyle>
          <a:p>
            <a:pPr lvl="0"/>
            <a:r>
              <a:rPr lang="en-US" noProof="0" dirty="0"/>
              <a:t>Click to Edit Master Title Style</a:t>
            </a:r>
          </a:p>
        </p:txBody>
      </p:sp>
      <p:sp>
        <p:nvSpPr>
          <p:cNvPr id="28677" name="Rectangle 5"/>
          <p:cNvSpPr>
            <a:spLocks noGrp="1" noChangeArrowheads="1"/>
          </p:cNvSpPr>
          <p:nvPr>
            <p:ph type="subTitle" sz="quarter" idx="1" hasCustomPrompt="1"/>
          </p:nvPr>
        </p:nvSpPr>
        <p:spPr>
          <a:xfrm>
            <a:off x="249237" y="917575"/>
            <a:ext cx="8593311" cy="492125"/>
          </a:xfrm>
        </p:spPr>
        <p:txBody>
          <a:bodyPr anchor="b"/>
          <a:lstStyle>
            <a:lvl1pPr marL="0" indent="0">
              <a:buFont typeface="Wingdings" charset="0"/>
              <a:buNone/>
              <a:defRPr sz="1100"/>
            </a:lvl1pPr>
          </a:lstStyle>
          <a:p>
            <a:pPr lvl="0"/>
            <a:r>
              <a:rPr lang="en-US" noProof="0" dirty="0"/>
              <a:t>Click to Edit Master Subtitle Style</a:t>
            </a:r>
          </a:p>
        </p:txBody>
      </p:sp>
    </p:spTree>
    <p:extLst>
      <p:ext uri="{BB962C8B-B14F-4D97-AF65-F5344CB8AC3E}">
        <p14:creationId xmlns:p14="http://schemas.microsoft.com/office/powerpoint/2010/main" val="2904771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66738" y="2090738"/>
            <a:ext cx="3894137"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3275" y="2090738"/>
            <a:ext cx="3894138"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19345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157463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400" b="1" cap="all"/>
            </a:lvl1pPr>
          </a:lstStyle>
          <a:p>
            <a:r>
              <a:rPr lang="en-US"/>
              <a:t>Click to edit Master title style</a:t>
            </a:r>
            <a:endParaRPr lang="en-US" dirty="0"/>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16250573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266700" y="1873250"/>
            <a:ext cx="4194175" cy="4495800"/>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4613275" y="1873250"/>
            <a:ext cx="4195763" cy="4495800"/>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179917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1257402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4208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bullets">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212726" y="103190"/>
            <a:ext cx="7779808" cy="769937"/>
          </a:xfrm>
          <a:prstGeom prst="rect">
            <a:avLst/>
          </a:prstGeom>
          <a:noFill/>
          <a:ln>
            <a:noFill/>
          </a:ln>
          <a:extLst/>
        </p:spPr>
        <p:txBody>
          <a:bodyPr/>
          <a:lstStyle>
            <a:lvl1pPr>
              <a:defRPr/>
            </a:lvl1pPr>
          </a:lstStyle>
          <a:p>
            <a:pPr lvl="0"/>
            <a:r>
              <a:rPr lang="en-US"/>
              <a:t>Click to edit Master title style</a:t>
            </a:r>
            <a:endParaRPr lang="en-US" dirty="0"/>
          </a:p>
        </p:txBody>
      </p:sp>
      <p:sp>
        <p:nvSpPr>
          <p:cNvPr id="3" name="Text Placeholder 2"/>
          <p:cNvSpPr>
            <a:spLocks noGrp="1"/>
          </p:cNvSpPr>
          <p:nvPr>
            <p:ph type="body" sz="quarter" idx="11"/>
          </p:nvPr>
        </p:nvSpPr>
        <p:spPr>
          <a:xfrm>
            <a:off x="228600" y="981075"/>
            <a:ext cx="8286751" cy="5391944"/>
          </a:xfrm>
        </p:spPr>
        <p:txBody>
          <a:bodyPr/>
          <a:lstStyle>
            <a:lvl2pPr>
              <a:defRPr sz="1500"/>
            </a:lvl2pPr>
            <a:lvl3pPr>
              <a:defRPr sz="135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4670707"/>
      </p:ext>
    </p:extLst>
  </p:cSld>
  <p:clrMapOvr>
    <a:masterClrMapping/>
  </p:clrMapOvr>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231648"/>
            <a:ext cx="2834640" cy="5791200"/>
          </a:xfrm>
        </p:spPr>
        <p:txBody>
          <a:bodyPr rIns="0"/>
          <a:lstStyle>
            <a:lvl1pPr>
              <a:defRPr sz="1125"/>
            </a:lvl1pPr>
            <a:lvl2pPr>
              <a:defRPr sz="1125"/>
            </a:lvl2pPr>
            <a:lvl3pPr>
              <a:defRPr sz="1125"/>
            </a:lvl3pPr>
            <a:lvl4pPr>
              <a:defRPr sz="1125"/>
            </a:lvl4pPr>
            <a:lvl5pPr>
              <a:defRPr sz="11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231648"/>
            <a:ext cx="2834640" cy="5791200"/>
          </a:xfrm>
        </p:spPr>
        <p:txBody>
          <a:bodyPr rIns="0"/>
          <a:lstStyle>
            <a:lvl1pPr>
              <a:defRPr sz="1125"/>
            </a:lvl1pPr>
            <a:lvl2pPr>
              <a:defRPr sz="1125"/>
            </a:lvl2pPr>
            <a:lvl3pPr>
              <a:defRPr sz="1125"/>
            </a:lvl3pPr>
            <a:lvl4pPr>
              <a:defRPr sz="1125"/>
            </a:lvl4pPr>
            <a:lvl5pPr>
              <a:defRPr sz="11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0" y="231648"/>
            <a:ext cx="2834640" cy="5791200"/>
          </a:xfrm>
        </p:spPr>
        <p:txBody>
          <a:bodyPr rIns="0"/>
          <a:lstStyle>
            <a:lvl1pPr>
              <a:defRPr sz="1125"/>
            </a:lvl1pPr>
            <a:lvl2pPr>
              <a:defRPr sz="1125"/>
            </a:lvl2pPr>
            <a:lvl3pPr>
              <a:defRPr sz="1125"/>
            </a:lvl3pPr>
            <a:lvl4pPr>
              <a:defRPr sz="1125"/>
            </a:lvl4pPr>
            <a:lvl5pPr>
              <a:defRPr sz="11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5"/>
          </p:nvPr>
        </p:nvSpPr>
        <p:spPr>
          <a:xfrm>
            <a:off x="1816100" y="6291265"/>
            <a:ext cx="914400" cy="268287"/>
          </a:xfrm>
          <a:prstGeom prst="rect">
            <a:avLst/>
          </a:prstGeom>
        </p:spPr>
        <p:txBody>
          <a:bodyPr/>
          <a:lstStyle>
            <a:lvl1pPr>
              <a:defRPr/>
            </a:lvl1pPr>
          </a:lstStyle>
          <a:p>
            <a:pPr>
              <a:defRPr/>
            </a:pPr>
            <a:fld id="{272520F9-2C47-7648-A250-CB46AD820887}" type="datetime1">
              <a:rPr lang="en-US"/>
              <a:pPr>
                <a:defRPr/>
              </a:pPr>
              <a:t>9/18/17</a:t>
            </a:fld>
            <a:endParaRPr lang="en-US" dirty="0"/>
          </a:p>
        </p:txBody>
      </p:sp>
      <p:sp>
        <p:nvSpPr>
          <p:cNvPr id="6" name="Footer Placeholder 4"/>
          <p:cNvSpPr>
            <a:spLocks noGrp="1"/>
          </p:cNvSpPr>
          <p:nvPr>
            <p:ph type="ftr" sz="quarter" idx="16"/>
          </p:nvPr>
        </p:nvSpPr>
        <p:spPr>
          <a:xfrm>
            <a:off x="3124200" y="6356351"/>
            <a:ext cx="2895600" cy="365125"/>
          </a:xfrm>
          <a:prstGeom prst="rect">
            <a:avLst/>
          </a:prstGeom>
        </p:spPr>
        <p:txBody>
          <a:bodyPr/>
          <a:lstStyle>
            <a:lvl1pPr>
              <a:defRPr/>
            </a:lvl1pPr>
          </a:lstStyle>
          <a:p>
            <a:pPr>
              <a:defRPr/>
            </a:pPr>
            <a:r>
              <a:rPr lang="en-US"/>
              <a:t>World of Watson 2016 </a:t>
            </a:r>
          </a:p>
        </p:txBody>
      </p:sp>
      <p:sp>
        <p:nvSpPr>
          <p:cNvPr id="9" name="Slide Number Placeholder 5"/>
          <p:cNvSpPr>
            <a:spLocks noGrp="1"/>
          </p:cNvSpPr>
          <p:nvPr>
            <p:ph type="sldNum" sz="quarter" idx="17"/>
          </p:nvPr>
        </p:nvSpPr>
        <p:spPr>
          <a:xfrm>
            <a:off x="230188" y="6291265"/>
            <a:ext cx="457200" cy="268287"/>
          </a:xfrm>
          <a:prstGeom prst="rect">
            <a:avLst/>
          </a:prstGeom>
        </p:spPr>
        <p:txBody>
          <a:bodyPr/>
          <a:lstStyle>
            <a:lvl1pPr>
              <a:defRPr/>
            </a:lvl1pPr>
          </a:lstStyle>
          <a:p>
            <a:pPr>
              <a:defRPr/>
            </a:pPr>
            <a:fld id="{21E159F2-7AF8-CE41-B3BC-2D0EF1B76625}" type="slidenum">
              <a:rPr lang="en-US"/>
              <a:pPr>
                <a:defRPr/>
              </a:pPr>
              <a:t>‹#›</a:t>
            </a:fld>
            <a:endParaRPr lang="en-US" dirty="0"/>
          </a:p>
        </p:txBody>
      </p:sp>
    </p:spTree>
    <p:extLst>
      <p:ext uri="{BB962C8B-B14F-4D97-AF65-F5344CB8AC3E}">
        <p14:creationId xmlns:p14="http://schemas.microsoft.com/office/powerpoint/2010/main" val="28925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926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30779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341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80574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184769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20" Type="http://schemas.openxmlformats.org/officeDocument/2006/relationships/slideLayout" Target="../slideLayouts/slideLayout35.xml"/><Relationship Id="rId21" Type="http://schemas.openxmlformats.org/officeDocument/2006/relationships/slideLayout" Target="../slideLayouts/slideLayout36.xml"/><Relationship Id="rId22" Type="http://schemas.openxmlformats.org/officeDocument/2006/relationships/slideLayout" Target="../slideLayouts/slideLayout37.xml"/><Relationship Id="rId23" Type="http://schemas.openxmlformats.org/officeDocument/2006/relationships/slideLayout" Target="../slideLayouts/slideLayout38.xml"/><Relationship Id="rId24" Type="http://schemas.openxmlformats.org/officeDocument/2006/relationships/theme" Target="../theme/theme2.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slideLayout" Target="../slideLayouts/slideLayout31.xml"/><Relationship Id="rId17" Type="http://schemas.openxmlformats.org/officeDocument/2006/relationships/slideLayout" Target="../slideLayouts/slideLayout32.xml"/><Relationship Id="rId18" Type="http://schemas.openxmlformats.org/officeDocument/2006/relationships/slideLayout" Target="../slideLayouts/slideLayout33.xml"/><Relationship Id="rId19" Type="http://schemas.openxmlformats.org/officeDocument/2006/relationships/slideLayout" Target="../slideLayouts/slideLayout34.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9" Type="http://schemas.openxmlformats.org/officeDocument/2006/relationships/theme" Target="../theme/theme3.xml"/><Relationship Id="rId10" Type="http://schemas.openxmlformats.org/officeDocument/2006/relationships/image" Target="../media/image4.png"/><Relationship Id="rId11" Type="http://schemas.openxmlformats.org/officeDocument/2006/relationships/image" Target="../media/image5.png"/><Relationship Id="rId1" Type="http://schemas.openxmlformats.org/officeDocument/2006/relationships/slideLayout" Target="../slideLayouts/slideLayout39.xml"/><Relationship Id="rId2"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165100" y="538163"/>
            <a:ext cx="8805863"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title – should be all initial caps</a:t>
            </a:r>
          </a:p>
        </p:txBody>
      </p:sp>
      <p:sp>
        <p:nvSpPr>
          <p:cNvPr id="1027" name="Rectangle 4"/>
          <p:cNvSpPr>
            <a:spLocks noGrp="1" noChangeArrowheads="1"/>
          </p:cNvSpPr>
          <p:nvPr>
            <p:ph type="body" idx="1"/>
          </p:nvPr>
        </p:nvSpPr>
        <p:spPr bwMode="auto">
          <a:xfrm>
            <a:off x="165100" y="1236663"/>
            <a:ext cx="8805863" cy="516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Line 9"/>
          <p:cNvSpPr>
            <a:spLocks noChangeShapeType="1"/>
          </p:cNvSpPr>
          <p:nvPr/>
        </p:nvSpPr>
        <p:spPr bwMode="auto">
          <a:xfrm>
            <a:off x="261938" y="488950"/>
            <a:ext cx="861377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1029" name="Picture 10" descr="R120_G137_B251-20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80400" y="188913"/>
            <a:ext cx="5889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Line 10"/>
          <p:cNvSpPr>
            <a:spLocks noChangeShapeType="1"/>
          </p:cNvSpPr>
          <p:nvPr/>
        </p:nvSpPr>
        <p:spPr bwMode="auto">
          <a:xfrm>
            <a:off x="261938" y="6654800"/>
            <a:ext cx="86201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31" name="Rectangle 31"/>
          <p:cNvSpPr>
            <a:spLocks noChangeArrowheads="1"/>
          </p:cNvSpPr>
          <p:nvPr/>
        </p:nvSpPr>
        <p:spPr bwMode="black">
          <a:xfrm>
            <a:off x="165100" y="6654800"/>
            <a:ext cx="395288" cy="13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eaLnBrk="1" hangingPunct="1">
              <a:defRPr/>
            </a:pPr>
            <a:fld id="{D6CA7DB8-5028-4314-B186-65A41A643677}" type="slidenum">
              <a:rPr lang="en-US" altLang="en-US" sz="800" smtClean="0"/>
              <a:pPr eaLnBrk="1" hangingPunct="1">
                <a:defRPr/>
              </a:pPr>
              <a:t>‹#›</a:t>
            </a:fld>
            <a:endParaRPr lang="en-US" altLang="en-US" sz="800"/>
          </a:p>
        </p:txBody>
      </p:sp>
      <p:sp>
        <p:nvSpPr>
          <p:cNvPr id="1032" name="Rectangle 32"/>
          <p:cNvSpPr>
            <a:spLocks noChangeArrowheads="1"/>
          </p:cNvSpPr>
          <p:nvPr/>
        </p:nvSpPr>
        <p:spPr bwMode="auto">
          <a:xfrm>
            <a:off x="7553325" y="6657975"/>
            <a:ext cx="1420813"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defRPr/>
            </a:pPr>
            <a:r>
              <a:rPr lang="en-US" altLang="en-US" sz="800" dirty="0"/>
              <a:t>© 2016 IBM Corporation</a:t>
            </a:r>
          </a:p>
        </p:txBody>
      </p:sp>
    </p:spTree>
  </p:cSld>
  <p:clrMap bg1="lt1" tx1="dk1" bg2="lt2" tx2="dk2" accent1="accent1" accent2="accent2" accent3="accent3" accent4="accent4" accent5="accent5" accent6="accent6" hlink="hlink" folHlink="folHlink"/>
  <p:sldLayoutIdLst>
    <p:sldLayoutId id="2147484256"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Lst>
  <p:hf sldNum="0" hdr="0" dt="0"/>
  <p:txStyles>
    <p:titleStyle>
      <a:lvl1pPr algn="l" rtl="0" eaLnBrk="0" fontAlgn="base" hangingPunct="0">
        <a:spcBef>
          <a:spcPct val="0"/>
        </a:spcBef>
        <a:spcAft>
          <a:spcPct val="0"/>
        </a:spcAft>
        <a:defRPr sz="2600" b="1">
          <a:solidFill>
            <a:schemeClr val="hlink"/>
          </a:solidFill>
          <a:latin typeface="+mj-lt"/>
          <a:ea typeface="MS PGothic" panose="020B0600070205080204" pitchFamily="34" charset="-128"/>
          <a:cs typeface="+mj-cs"/>
        </a:defRPr>
      </a:lvl1pPr>
      <a:lvl2pPr algn="l" rtl="0" eaLnBrk="0" fontAlgn="base" hangingPunct="0">
        <a:spcBef>
          <a:spcPct val="0"/>
        </a:spcBef>
        <a:spcAft>
          <a:spcPct val="0"/>
        </a:spcAft>
        <a:defRPr sz="2600" b="1">
          <a:solidFill>
            <a:schemeClr val="hlink"/>
          </a:solidFill>
          <a:latin typeface="Arial" pitchFamily="-112" charset="0"/>
          <a:ea typeface="MS PGothic" panose="020B0600070205080204" pitchFamily="34" charset="-128"/>
          <a:cs typeface="Arial" pitchFamily="-112" charset="0"/>
        </a:defRPr>
      </a:lvl2pPr>
      <a:lvl3pPr algn="l" rtl="0" eaLnBrk="0" fontAlgn="base" hangingPunct="0">
        <a:spcBef>
          <a:spcPct val="0"/>
        </a:spcBef>
        <a:spcAft>
          <a:spcPct val="0"/>
        </a:spcAft>
        <a:defRPr sz="2600" b="1">
          <a:solidFill>
            <a:schemeClr val="hlink"/>
          </a:solidFill>
          <a:latin typeface="Arial" pitchFamily="-112" charset="0"/>
          <a:ea typeface="MS PGothic" panose="020B0600070205080204" pitchFamily="34" charset="-128"/>
          <a:cs typeface="Arial" pitchFamily="-112" charset="0"/>
        </a:defRPr>
      </a:lvl3pPr>
      <a:lvl4pPr algn="l" rtl="0" eaLnBrk="0" fontAlgn="base" hangingPunct="0">
        <a:spcBef>
          <a:spcPct val="0"/>
        </a:spcBef>
        <a:spcAft>
          <a:spcPct val="0"/>
        </a:spcAft>
        <a:defRPr sz="2600" b="1">
          <a:solidFill>
            <a:schemeClr val="hlink"/>
          </a:solidFill>
          <a:latin typeface="Arial" pitchFamily="-112" charset="0"/>
          <a:ea typeface="MS PGothic" panose="020B0600070205080204" pitchFamily="34" charset="-128"/>
          <a:cs typeface="Arial" pitchFamily="-112" charset="0"/>
        </a:defRPr>
      </a:lvl4pPr>
      <a:lvl5pPr algn="l" rtl="0" eaLnBrk="0" fontAlgn="base" hangingPunct="0">
        <a:spcBef>
          <a:spcPct val="0"/>
        </a:spcBef>
        <a:spcAft>
          <a:spcPct val="0"/>
        </a:spcAft>
        <a:defRPr sz="2600" b="1">
          <a:solidFill>
            <a:schemeClr val="hlink"/>
          </a:solidFill>
          <a:latin typeface="Arial" pitchFamily="-112" charset="0"/>
          <a:ea typeface="MS PGothic" panose="020B0600070205080204" pitchFamily="34" charset="-128"/>
          <a:cs typeface="Arial" pitchFamily="-112" charset="0"/>
        </a:defRPr>
      </a:lvl5pPr>
      <a:lvl6pPr marL="4572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6pPr>
      <a:lvl7pPr marL="9144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7pPr>
      <a:lvl8pPr marL="13716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8pPr>
      <a:lvl9pPr marL="18288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9pPr>
    </p:titleStyle>
    <p:bodyStyle>
      <a:lvl1pPr marL="228600" indent="-228600" algn="l" rtl="0" eaLnBrk="0" fontAlgn="base" hangingPunct="0">
        <a:spcBef>
          <a:spcPct val="0"/>
        </a:spcBef>
        <a:spcAft>
          <a:spcPct val="0"/>
        </a:spcAft>
        <a:buClr>
          <a:schemeClr val="tx1"/>
        </a:buClr>
        <a:buFont typeface="Wingdings" panose="05000000000000000000" pitchFamily="2" charset="2"/>
        <a:buChar char="§"/>
        <a:defRPr sz="2000" b="1">
          <a:solidFill>
            <a:schemeClr val="tx1"/>
          </a:solidFill>
          <a:latin typeface="+mn-lt"/>
          <a:ea typeface="MS PGothic" panose="020B0600070205080204" pitchFamily="34" charset="-128"/>
          <a:cs typeface="+mn-cs"/>
        </a:defRPr>
      </a:lvl1pPr>
      <a:lvl2pPr marL="571500" indent="-228600" algn="l" rtl="0" eaLnBrk="0" fontAlgn="base" hangingPunct="0">
        <a:spcBef>
          <a:spcPct val="0"/>
        </a:spcBef>
        <a:spcAft>
          <a:spcPct val="0"/>
        </a:spcAft>
        <a:buClr>
          <a:schemeClr val="tx1"/>
        </a:buClr>
        <a:buFont typeface="Arial" panose="020B0604020202020204" pitchFamily="34" charset="0"/>
        <a:buChar char="–"/>
        <a:defRPr>
          <a:solidFill>
            <a:schemeClr val="tx1"/>
          </a:solidFill>
          <a:latin typeface="+mn-lt"/>
          <a:ea typeface="+mn-ea"/>
          <a:cs typeface="+mn-cs"/>
        </a:defRPr>
      </a:lvl2pPr>
      <a:lvl3pPr marL="914400" indent="-228600" algn="l" rtl="0" eaLnBrk="0" fontAlgn="base" hangingPunct="0">
        <a:spcBef>
          <a:spcPct val="0"/>
        </a:spcBef>
        <a:spcAft>
          <a:spcPct val="0"/>
        </a:spcAft>
        <a:buClr>
          <a:schemeClr val="tx1"/>
        </a:buClr>
        <a:buChar char="•"/>
        <a:defRPr sz="1600">
          <a:solidFill>
            <a:schemeClr val="tx1"/>
          </a:solidFill>
          <a:latin typeface="+mn-lt"/>
          <a:ea typeface="+mn-ea"/>
          <a:cs typeface="+mn-cs"/>
        </a:defRPr>
      </a:lvl3pPr>
      <a:lvl4pPr marL="1257300" indent="-228600" algn="l" rtl="0" eaLnBrk="0" fontAlgn="base" hangingPunct="0">
        <a:spcBef>
          <a:spcPct val="0"/>
        </a:spcBef>
        <a:spcAft>
          <a:spcPct val="0"/>
        </a:spcAft>
        <a:buClr>
          <a:schemeClr val="tx1"/>
        </a:buClr>
        <a:buSzPct val="65000"/>
        <a:buFont typeface="Wingdings" panose="05000000000000000000" pitchFamily="2" charset="2"/>
        <a:buChar char="q"/>
        <a:defRPr sz="1400">
          <a:solidFill>
            <a:schemeClr val="tx1"/>
          </a:solidFill>
          <a:latin typeface="+mn-lt"/>
          <a:ea typeface="+mn-ea"/>
          <a:cs typeface="+mn-cs"/>
        </a:defRPr>
      </a:lvl4pPr>
      <a:lvl5pPr marL="1600200" indent="-228600" algn="l" rtl="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mn-lt"/>
          <a:ea typeface="+mn-ea"/>
          <a:cs typeface="+mn-cs"/>
        </a:defRPr>
      </a:lvl5pPr>
      <a:lvl6pPr marL="24574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6pPr>
      <a:lvl7pPr marL="29146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7pPr>
      <a:lvl8pPr marL="33718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8pPr>
      <a:lvl9pPr marL="38290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29668"/>
            <a:ext cx="2103120" cy="57912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408195" y="229668"/>
            <a:ext cx="2105840" cy="57912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835150" y="6291072"/>
            <a:ext cx="914400" cy="268224"/>
          </a:xfrm>
          <a:prstGeom prst="rect">
            <a:avLst/>
          </a:prstGeom>
        </p:spPr>
        <p:txBody>
          <a:bodyPr vert="horz" lIns="0" tIns="0" rIns="0" bIns="0" rtlCol="0" anchor="b" anchorCtr="0"/>
          <a:lstStyle>
            <a:lvl1pPr algn="l">
              <a:defRPr sz="500">
                <a:solidFill>
                  <a:srgbClr val="FFFFFF"/>
                </a:solidFill>
                <a:latin typeface="Arial"/>
                <a:cs typeface="Arial"/>
              </a:defRPr>
            </a:lvl1pPr>
          </a:lstStyle>
          <a:p>
            <a:fld id="{2174344F-C90D-A449-8092-23260DC06A0F}" type="datetime1">
              <a:rPr lang="en-US" smtClean="0"/>
              <a:t>9/18/17</a:t>
            </a:fld>
            <a:endParaRPr lang="en-US" dirty="0"/>
          </a:p>
        </p:txBody>
      </p:sp>
      <p:sp>
        <p:nvSpPr>
          <p:cNvPr id="5" name="Footer Placeholder 4"/>
          <p:cNvSpPr>
            <a:spLocks noGrp="1"/>
          </p:cNvSpPr>
          <p:nvPr>
            <p:ph type="ftr" sz="quarter" idx="3"/>
          </p:nvPr>
        </p:nvSpPr>
        <p:spPr>
          <a:xfrm>
            <a:off x="969264" y="6291072"/>
            <a:ext cx="865886" cy="268224"/>
          </a:xfrm>
          <a:prstGeom prst="rect">
            <a:avLst/>
          </a:prstGeom>
        </p:spPr>
        <p:txBody>
          <a:bodyPr vert="horz" lIns="0" tIns="0" rIns="0" bIns="0" rtlCol="0" anchor="b" anchorCtr="0"/>
          <a:lstStyle>
            <a:lvl1pPr algn="l">
              <a:defRPr sz="500">
                <a:solidFill>
                  <a:srgbClr val="FFFFFF"/>
                </a:solidFill>
                <a:latin typeface="Arial"/>
                <a:cs typeface="Arial"/>
              </a:defRPr>
            </a:lvl1pPr>
          </a:lstStyle>
          <a:p>
            <a:r>
              <a:rPr lang="en-US" dirty="0"/>
              <a:t>World of Watson 2016 </a:t>
            </a:r>
          </a:p>
        </p:txBody>
      </p:sp>
      <p:sp>
        <p:nvSpPr>
          <p:cNvPr id="6" name="Slide Number Placeholder 5"/>
          <p:cNvSpPr>
            <a:spLocks noGrp="1"/>
          </p:cNvSpPr>
          <p:nvPr>
            <p:ph type="sldNum" sz="quarter" idx="4"/>
          </p:nvPr>
        </p:nvSpPr>
        <p:spPr>
          <a:xfrm>
            <a:off x="230188" y="6291072"/>
            <a:ext cx="457200" cy="268224"/>
          </a:xfrm>
          <a:prstGeom prst="rect">
            <a:avLst/>
          </a:prstGeom>
        </p:spPr>
        <p:txBody>
          <a:bodyPr vert="horz" lIns="0" tIns="0" rIns="0" bIns="0" rtlCol="0" anchor="b" anchorCtr="0"/>
          <a:lstStyle>
            <a:lvl1pPr algn="l">
              <a:defRPr sz="500">
                <a:solidFill>
                  <a:srgbClr val="FFFFFF"/>
                </a:solidFill>
                <a:latin typeface="Arial"/>
                <a:cs typeface="Arial"/>
              </a:defRPr>
            </a:lvl1pPr>
          </a:lstStyle>
          <a:p>
            <a:r>
              <a:rPr lang="en-US" dirty="0"/>
              <a:t>Page </a:t>
            </a:r>
            <a:fld id="{E4DBDE34-E9B5-E04F-B662-69720E4BCB53}" type="slidenum">
              <a:rPr lang="en-US" smtClean="0"/>
              <a:pPr/>
              <a:t>‹#›</a:t>
            </a:fld>
            <a:endParaRPr lang="en-US" dirty="0"/>
          </a:p>
        </p:txBody>
      </p:sp>
    </p:spTree>
    <p:extLst>
      <p:ext uri="{BB962C8B-B14F-4D97-AF65-F5344CB8AC3E}">
        <p14:creationId xmlns:p14="http://schemas.microsoft.com/office/powerpoint/2010/main" val="2389710747"/>
      </p:ext>
    </p:extLst>
  </p:cSld>
  <p:clrMap bg1="lt1" tx1="dk1" bg2="lt2" tx2="dk2" accent1="accent1" accent2="accent2" accent3="accent3" accent4="accent4" accent5="accent5" accent6="accent6" hlink="hlink" folHlink="folHlink"/>
  <p:sldLayoutIdLst>
    <p:sldLayoutId id="2147484259" r:id="rId1"/>
    <p:sldLayoutId id="2147484260" r:id="rId2"/>
    <p:sldLayoutId id="2147484261" r:id="rId3"/>
    <p:sldLayoutId id="2147484262" r:id="rId4"/>
    <p:sldLayoutId id="2147484263" r:id="rId5"/>
    <p:sldLayoutId id="2147484264" r:id="rId6"/>
    <p:sldLayoutId id="2147484265" r:id="rId7"/>
    <p:sldLayoutId id="2147484266" r:id="rId8"/>
    <p:sldLayoutId id="2147484267" r:id="rId9"/>
    <p:sldLayoutId id="2147484268" r:id="rId10"/>
    <p:sldLayoutId id="2147484269" r:id="rId11"/>
    <p:sldLayoutId id="2147484270" r:id="rId12"/>
    <p:sldLayoutId id="2147484271" r:id="rId13"/>
    <p:sldLayoutId id="2147484272" r:id="rId14"/>
    <p:sldLayoutId id="2147484273" r:id="rId15"/>
    <p:sldLayoutId id="2147484274" r:id="rId16"/>
    <p:sldLayoutId id="2147484275" r:id="rId17"/>
    <p:sldLayoutId id="2147484276" r:id="rId18"/>
    <p:sldLayoutId id="2147484277" r:id="rId19"/>
    <p:sldLayoutId id="2147484278" r:id="rId20"/>
    <p:sldLayoutId id="2147484279" r:id="rId21"/>
    <p:sldLayoutId id="2147484280" r:id="rId22"/>
    <p:sldLayoutId id="2147484281" r:id="rId23"/>
  </p:sldLayoutIdLst>
  <p:hf hdr="0" dt="0"/>
  <p:txStyles>
    <p:titleStyle>
      <a:lvl1pPr algn="l" defTabSz="457200" rtl="0" eaLnBrk="1" latinLnBrk="0" hangingPunct="1">
        <a:lnSpc>
          <a:spcPct val="100000"/>
        </a:lnSpc>
        <a:spcBef>
          <a:spcPct val="0"/>
        </a:spcBef>
        <a:buNone/>
        <a:defRPr sz="2000" kern="1200">
          <a:solidFill>
            <a:srgbClr val="FFFFFF"/>
          </a:solidFill>
          <a:latin typeface="Arial"/>
          <a:ea typeface="+mj-ea"/>
          <a:cs typeface="Arial"/>
        </a:defRPr>
      </a:lvl1pPr>
    </p:titleStyle>
    <p:bodyStyle>
      <a:lvl1pPr marL="0" indent="0" algn="l" defTabSz="457200" rtl="0" eaLnBrk="1" latinLnBrk="0" hangingPunct="1">
        <a:spcBef>
          <a:spcPts val="1500"/>
        </a:spcBef>
        <a:buFont typeface="Arial"/>
        <a:buNone/>
        <a:defRPr sz="2000" kern="1200">
          <a:solidFill>
            <a:srgbClr val="FFFFFF"/>
          </a:solidFill>
          <a:latin typeface="Arial"/>
          <a:ea typeface="+mn-ea"/>
          <a:cs typeface="Arial"/>
        </a:defRPr>
      </a:lvl1pPr>
      <a:lvl2pPr marL="173038" indent="-173038"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396875" indent="-173038"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625475" indent="-168275"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803275" indent="-173038"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9" descr="Analytics-pos-inline.png"/>
          <p:cNvPicPr>
            <a:picLocks noChangeAspect="1"/>
          </p:cNvPicPr>
          <p:nvPr userDrawn="1"/>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688" y="280925"/>
            <a:ext cx="1209675"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50" name="Rectangle 2"/>
          <p:cNvSpPr>
            <a:spLocks noGrp="1" noChangeArrowheads="1"/>
          </p:cNvSpPr>
          <p:nvPr>
            <p:ph type="title"/>
          </p:nvPr>
        </p:nvSpPr>
        <p:spPr bwMode="auto">
          <a:xfrm>
            <a:off x="265113" y="593725"/>
            <a:ext cx="8545512" cy="50165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a:t>Click to edit Master title style</a:t>
            </a:r>
            <a:endParaRPr lang="en-US" dirty="0"/>
          </a:p>
        </p:txBody>
      </p:sp>
      <p:sp>
        <p:nvSpPr>
          <p:cNvPr id="27651" name="Rectangle 3"/>
          <p:cNvSpPr>
            <a:spLocks noGrp="1" noChangeArrowheads="1"/>
          </p:cNvSpPr>
          <p:nvPr>
            <p:ph type="body" idx="1"/>
          </p:nvPr>
        </p:nvSpPr>
        <p:spPr bwMode="auto">
          <a:xfrm>
            <a:off x="266700" y="1269874"/>
            <a:ext cx="8542338" cy="5099176"/>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27652" name="Line 4"/>
          <p:cNvSpPr>
            <a:spLocks noChangeShapeType="1"/>
          </p:cNvSpPr>
          <p:nvPr/>
        </p:nvSpPr>
        <p:spPr bwMode="auto">
          <a:xfrm>
            <a:off x="258763" y="549275"/>
            <a:ext cx="86201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029" name="Rectangle 6"/>
          <p:cNvSpPr>
            <a:spLocks noChangeArrowheads="1"/>
          </p:cNvSpPr>
          <p:nvPr/>
        </p:nvSpPr>
        <p:spPr bwMode="black">
          <a:xfrm>
            <a:off x="5934075" y="6481763"/>
            <a:ext cx="3054350" cy="231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lgn="r"/>
            <a:r>
              <a:rPr lang="en-US" sz="900" dirty="0"/>
              <a:t>© 2016 IBM Corporation</a:t>
            </a:r>
          </a:p>
        </p:txBody>
      </p:sp>
      <p:sp>
        <p:nvSpPr>
          <p:cNvPr id="27654" name="Rectangle 6"/>
          <p:cNvSpPr>
            <a:spLocks noChangeArrowheads="1"/>
          </p:cNvSpPr>
          <p:nvPr/>
        </p:nvSpPr>
        <p:spPr bwMode="auto">
          <a:xfrm>
            <a:off x="190500" y="6456363"/>
            <a:ext cx="55245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cs typeface="+mn-cs"/>
              </a:rPr>
              <a:pPr>
                <a:defRPr/>
              </a:pPr>
              <a:t>‹#›</a:t>
            </a:fld>
            <a:endParaRPr lang="en-US" sz="1000">
              <a:cs typeface="+mn-cs"/>
            </a:endParaRPr>
          </a:p>
        </p:txBody>
      </p:sp>
      <p:pic>
        <p:nvPicPr>
          <p:cNvPr id="1031" name="Picture 7" descr="ibm_sp_lockup_western-02"/>
          <p:cNvPicPr>
            <a:picLocks noChangeAspect="1" noChangeArrowheads="1"/>
          </p:cNvPicPr>
          <p:nvPr/>
        </p:nvPicPr>
        <p:blipFill>
          <a:blip r:embed="rId11">
            <a:extLst>
              <a:ext uri="{28A0092B-C50C-407E-A947-70E740481C1C}">
                <a14:useLocalDpi xmlns:a14="http://schemas.microsoft.com/office/drawing/2010/main" val="0"/>
              </a:ext>
            </a:extLst>
          </a:blip>
          <a:srcRect r="31383"/>
          <a:stretch>
            <a:fillRect/>
          </a:stretch>
        </p:blipFill>
        <p:spPr bwMode="auto">
          <a:xfrm>
            <a:off x="8314605" y="257493"/>
            <a:ext cx="561036" cy="3108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9220189"/>
      </p:ext>
    </p:extLst>
  </p:cSld>
  <p:clrMap bg1="lt1" tx1="dk1" bg2="lt2" tx2="dk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Lst>
  <p:txStyles>
    <p:title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25.png"/><Relationship Id="rId5"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 Id="rId3" Type="http://schemas.openxmlformats.org/officeDocument/2006/relationships/image" Target="../media/image32.tiff"/></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image" Target="../media/image12.png"/><Relationship Id="rId4" Type="http://schemas.openxmlformats.org/officeDocument/2006/relationships/oleObject" Target="../embeddings/oleObject1.bin"/><Relationship Id="rId5" Type="http://schemas.openxmlformats.org/officeDocument/2006/relationships/image" Target="../media/image36.emf"/><Relationship Id="rId6" Type="http://schemas.openxmlformats.org/officeDocument/2006/relationships/image" Target="../media/image37.jpeg"/><Relationship Id="rId7" Type="http://schemas.openxmlformats.org/officeDocument/2006/relationships/image" Target="../media/image38.jpe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4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oleObject" Target="../embeddings/oleObject2.bin"/><Relationship Id="rId5" Type="http://schemas.openxmlformats.org/officeDocument/2006/relationships/image" Target="../media/image45.emf"/><Relationship Id="rId6" Type="http://schemas.openxmlformats.org/officeDocument/2006/relationships/image" Target="../media/image37.jpeg"/><Relationship Id="rId7" Type="http://schemas.openxmlformats.org/officeDocument/2006/relationships/image" Target="../media/image38.jpe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 Id="rId11" Type="http://schemas.openxmlformats.org/officeDocument/2006/relationships/image" Target="../media/image43.png"/><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40.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 Type="http://schemas.openxmlformats.org/officeDocument/2006/relationships/vmlDrawing" Target="../drawings/vmlDrawing3.vml"/><Relationship Id="rId2" Type="http://schemas.openxmlformats.org/officeDocument/2006/relationships/slideLayout" Target="../slideLayouts/slideLayout6.xml"/><Relationship Id="rId3" Type="http://schemas.openxmlformats.org/officeDocument/2006/relationships/image" Target="../media/image12.png"/><Relationship Id="rId4" Type="http://schemas.openxmlformats.org/officeDocument/2006/relationships/oleObject" Target="../embeddings/oleObject3.bin"/><Relationship Id="rId5" Type="http://schemas.openxmlformats.org/officeDocument/2006/relationships/image" Target="../media/image49.emf"/><Relationship Id="rId6" Type="http://schemas.openxmlformats.org/officeDocument/2006/relationships/image" Target="../media/image37.jpeg"/><Relationship Id="rId7" Type="http://schemas.openxmlformats.org/officeDocument/2006/relationships/image" Target="../media/image38.jpe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1.wmf"/><Relationship Id="rId4"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0.png"/><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11.wmf"/><Relationship Id="rId4"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jpg"/><Relationship Id="rId6" Type="http://schemas.openxmlformats.org/officeDocument/2006/relationships/image" Target="../media/image16.jpg"/><Relationship Id="rId7" Type="http://schemas.openxmlformats.org/officeDocument/2006/relationships/image" Target="../media/image17.jpg"/><Relationship Id="rId8" Type="http://schemas.openxmlformats.org/officeDocument/2006/relationships/image" Target="../media/image18.jpg"/><Relationship Id="rId9" Type="http://schemas.openxmlformats.org/officeDocument/2006/relationships/image" Target="../media/image19.png"/><Relationship Id="rId10"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p:cNvSpPr>
            <a:spLocks noGrp="1" noChangeArrowheads="1"/>
          </p:cNvSpPr>
          <p:nvPr>
            <p:ph type="ctrTitle"/>
          </p:nvPr>
        </p:nvSpPr>
        <p:spPr>
          <a:xfrm>
            <a:off x="237828" y="940508"/>
            <a:ext cx="8631614" cy="657174"/>
          </a:xfrm>
        </p:spPr>
        <p:txBody>
          <a:bodyPr/>
          <a:lstStyle/>
          <a:p>
            <a:pPr eaLnBrk="1" hangingPunct="1">
              <a:defRPr/>
            </a:pPr>
            <a:r>
              <a:rPr lang="en-US" b="1" dirty="0">
                <a:cs typeface="+mj-cs"/>
              </a:rPr>
              <a:t>Introduction to Machine Learning</a:t>
            </a:r>
            <a:endParaRPr lang="en-US" dirty="0">
              <a:cs typeface="+mj-cs"/>
            </a:endParaRPr>
          </a:p>
        </p:txBody>
      </p:sp>
    </p:spTree>
    <p:extLst>
      <p:ext uri="{BB962C8B-B14F-4D97-AF65-F5344CB8AC3E}">
        <p14:creationId xmlns:p14="http://schemas.microsoft.com/office/powerpoint/2010/main" val="4087580861"/>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231237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what you see fit, but please shrink this material</a:t>
            </a:r>
            <a:r>
              <a:rPr lang="mr-IN" dirty="0" smtClean="0"/>
              <a:t>…</a:t>
            </a:r>
            <a:endParaRPr lang="en-US" dirty="0"/>
          </a:p>
        </p:txBody>
      </p:sp>
    </p:spTree>
    <p:extLst>
      <p:ext uri="{BB962C8B-B14F-4D97-AF65-F5344CB8AC3E}">
        <p14:creationId xmlns:p14="http://schemas.microsoft.com/office/powerpoint/2010/main" val="1037645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Bluemix Experience for the App Developer</a:t>
            </a:r>
          </a:p>
        </p:txBody>
      </p:sp>
      <p:sp>
        <p:nvSpPr>
          <p:cNvPr id="15" name="TextBox 14"/>
          <p:cNvSpPr txBox="1"/>
          <p:nvPr/>
        </p:nvSpPr>
        <p:spPr>
          <a:xfrm>
            <a:off x="265113" y="1294925"/>
            <a:ext cx="8878887" cy="1477328"/>
          </a:xfrm>
          <a:prstGeom prst="rect">
            <a:avLst/>
          </a:prstGeom>
          <a:noFill/>
        </p:spPr>
        <p:txBody>
          <a:bodyPr wrap="square" rtlCol="0">
            <a:spAutoFit/>
          </a:bodyPr>
          <a:lstStyle/>
          <a:p>
            <a:r>
              <a:rPr lang="en-US" b="1" dirty="0"/>
              <a:t>Simple UI driven by REST APIs</a:t>
            </a:r>
          </a:p>
          <a:p>
            <a:pPr marL="285750" indent="-285750">
              <a:buFont typeface="Arial" panose="020B0604020202020204" pitchFamily="34" charset="0"/>
              <a:buChar char="•"/>
            </a:pPr>
            <a:r>
              <a:rPr lang="en-US" dirty="0"/>
              <a:t>Train models</a:t>
            </a:r>
          </a:p>
          <a:p>
            <a:pPr marL="285750" indent="-285750">
              <a:buFont typeface="Arial" panose="020B0604020202020204" pitchFamily="34" charset="0"/>
              <a:buChar char="•"/>
            </a:pPr>
            <a:r>
              <a:rPr lang="en-US" dirty="0"/>
              <a:t>Save models to a WML Repository</a:t>
            </a:r>
          </a:p>
          <a:p>
            <a:pPr marL="285750" indent="-285750">
              <a:buFont typeface="Arial" panose="020B0604020202020204" pitchFamily="34" charset="0"/>
              <a:buChar char="•"/>
            </a:pPr>
            <a:r>
              <a:rPr lang="en-US" dirty="0"/>
              <a:t>Deploy models – batch, real-time, streaming</a:t>
            </a:r>
          </a:p>
          <a:p>
            <a:pPr marL="285750" indent="-285750">
              <a:buFont typeface="Arial" panose="020B0604020202020204" pitchFamily="34" charset="0"/>
              <a:buChar char="•"/>
            </a:pPr>
            <a:r>
              <a:rPr lang="en-US" dirty="0"/>
              <a:t>Score data</a:t>
            </a:r>
          </a:p>
        </p:txBody>
      </p:sp>
      <p:sp>
        <p:nvSpPr>
          <p:cNvPr id="17" name="TextBox 16"/>
          <p:cNvSpPr txBox="1"/>
          <p:nvPr/>
        </p:nvSpPr>
        <p:spPr>
          <a:xfrm>
            <a:off x="2885714" y="5963566"/>
            <a:ext cx="3304309" cy="338554"/>
          </a:xfrm>
          <a:prstGeom prst="rect">
            <a:avLst/>
          </a:prstGeom>
          <a:noFill/>
        </p:spPr>
        <p:txBody>
          <a:bodyPr wrap="square" rtlCol="0">
            <a:spAutoFit/>
          </a:bodyPr>
          <a:lstStyle/>
          <a:p>
            <a:pPr algn="ctr"/>
            <a:r>
              <a:rPr lang="en-US" sz="1600" b="1" dirty="0"/>
              <a:t>Bluemix dashboard</a:t>
            </a:r>
          </a:p>
        </p:txBody>
      </p:sp>
      <p:pic>
        <p:nvPicPr>
          <p:cNvPr id="8" name="Picture 7" descr="Persona_Kai_ApplicationDeveloper_P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02612" y="745666"/>
            <a:ext cx="689907" cy="674243"/>
          </a:xfrm>
          <a:prstGeom prst="rect">
            <a:avLst/>
          </a:prstGeom>
        </p:spPr>
      </p:pic>
      <p:sp>
        <p:nvSpPr>
          <p:cNvPr id="9" name="Rectangle 8"/>
          <p:cNvSpPr/>
          <p:nvPr/>
        </p:nvSpPr>
        <p:spPr>
          <a:xfrm>
            <a:off x="7443343" y="1475357"/>
            <a:ext cx="1633781" cy="338554"/>
          </a:xfrm>
          <a:prstGeom prst="rect">
            <a:avLst/>
          </a:prstGeom>
        </p:spPr>
        <p:txBody>
          <a:bodyPr wrap="none">
            <a:spAutoFit/>
          </a:bodyPr>
          <a:lstStyle/>
          <a:p>
            <a:r>
              <a:rPr lang="en-US" sz="1600" b="1" dirty="0"/>
              <a:t>App Developer</a:t>
            </a:r>
          </a:p>
        </p:txBody>
      </p:sp>
      <p:pic>
        <p:nvPicPr>
          <p:cNvPr id="3" name="Picture 2"/>
          <p:cNvPicPr>
            <a:picLocks noChangeAspect="1"/>
          </p:cNvPicPr>
          <p:nvPr/>
        </p:nvPicPr>
        <p:blipFill>
          <a:blip r:embed="rId3"/>
          <a:stretch>
            <a:fillRect/>
          </a:stretch>
        </p:blipFill>
        <p:spPr>
          <a:xfrm>
            <a:off x="424165" y="2971803"/>
            <a:ext cx="8227406" cy="3010881"/>
          </a:xfrm>
          <a:prstGeom prst="rect">
            <a:avLst/>
          </a:prstGeom>
        </p:spPr>
      </p:pic>
    </p:spTree>
    <p:extLst>
      <p:ext uri="{BB962C8B-B14F-4D97-AF65-F5344CB8AC3E}">
        <p14:creationId xmlns:p14="http://schemas.microsoft.com/office/powerpoint/2010/main" val="14142726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solidFill>
                  <a:schemeClr val="tx1"/>
                </a:solidFill>
              </a:rPr>
              <a:t>IBM </a:t>
            </a:r>
            <a:r>
              <a:rPr lang="en-US" sz="1800" dirty="0" smtClean="0">
                <a:solidFill>
                  <a:schemeClr val="tx1"/>
                </a:solidFill>
              </a:rPr>
              <a:t>Watson Machine </a:t>
            </a:r>
            <a:r>
              <a:rPr lang="en-US" sz="1800" dirty="0">
                <a:solidFill>
                  <a:schemeClr val="tx1"/>
                </a:solidFill>
              </a:rPr>
              <a:t>Learning in Data Science Experience</a:t>
            </a: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65113" y="1785483"/>
            <a:ext cx="4194175" cy="2763957"/>
          </a:xfrm>
        </p:spPr>
      </p:pic>
      <p:sp>
        <p:nvSpPr>
          <p:cNvPr id="7" name="TextBox 6"/>
          <p:cNvSpPr txBox="1"/>
          <p:nvPr/>
        </p:nvSpPr>
        <p:spPr>
          <a:xfrm>
            <a:off x="710045" y="1363485"/>
            <a:ext cx="3304309" cy="338554"/>
          </a:xfrm>
          <a:prstGeom prst="rect">
            <a:avLst/>
          </a:prstGeom>
          <a:noFill/>
        </p:spPr>
        <p:txBody>
          <a:bodyPr wrap="square" rtlCol="0">
            <a:spAutoFit/>
          </a:bodyPr>
          <a:lstStyle/>
          <a:p>
            <a:pPr algn="ctr"/>
            <a:r>
              <a:rPr lang="en-US" sz="1600" b="1" dirty="0" smtClean="0"/>
              <a:t>APIs </a:t>
            </a:r>
            <a:r>
              <a:rPr lang="en-US" sz="1600" b="1" dirty="0"/>
              <a:t>for </a:t>
            </a:r>
            <a:r>
              <a:rPr lang="en-US" sz="1600" b="1" dirty="0" err="1"/>
              <a:t>Jupyter</a:t>
            </a:r>
            <a:r>
              <a:rPr lang="en-US" sz="1600" b="1" dirty="0"/>
              <a:t> Notebooks</a:t>
            </a:r>
          </a:p>
        </p:txBody>
      </p:sp>
      <p:sp>
        <p:nvSpPr>
          <p:cNvPr id="8" name="TextBox 7"/>
          <p:cNvSpPr txBox="1"/>
          <p:nvPr/>
        </p:nvSpPr>
        <p:spPr>
          <a:xfrm>
            <a:off x="4967995" y="2639713"/>
            <a:ext cx="3304309" cy="584775"/>
          </a:xfrm>
          <a:prstGeom prst="rect">
            <a:avLst/>
          </a:prstGeom>
          <a:noFill/>
        </p:spPr>
        <p:txBody>
          <a:bodyPr wrap="square" rtlCol="0">
            <a:spAutoFit/>
          </a:bodyPr>
          <a:lstStyle/>
          <a:p>
            <a:pPr algn="ctr"/>
            <a:r>
              <a:rPr lang="en-US" sz="1600" b="1" dirty="0"/>
              <a:t>Model Builder </a:t>
            </a:r>
            <a:r>
              <a:rPr lang="en-US" sz="1600" b="1" dirty="0" smtClean="0"/>
              <a:t>GUI</a:t>
            </a:r>
          </a:p>
          <a:p>
            <a:pPr algn="ctr"/>
            <a:r>
              <a:rPr lang="en-US" b="1" dirty="0" smtClean="0">
                <a:solidFill>
                  <a:srgbClr val="FF0000"/>
                </a:solidFill>
              </a:rPr>
              <a:t>Lab 2</a:t>
            </a:r>
            <a:endParaRPr lang="en-US" sz="1600" b="1" dirty="0">
              <a:solidFill>
                <a:srgbClr val="FF0000"/>
              </a:solidFill>
            </a:endParaRPr>
          </a:p>
        </p:txBody>
      </p:sp>
      <p:pic>
        <p:nvPicPr>
          <p:cNvPr id="10" name="Picture 9" descr="Persona_Chris_DataScientist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087" y="600962"/>
            <a:ext cx="444929" cy="434827"/>
          </a:xfrm>
          <a:prstGeom prst="rect">
            <a:avLst/>
          </a:prstGeom>
        </p:spPr>
      </p:pic>
      <p:sp>
        <p:nvSpPr>
          <p:cNvPr id="3" name="Rectangle 2"/>
          <p:cNvSpPr/>
          <p:nvPr/>
        </p:nvSpPr>
        <p:spPr>
          <a:xfrm>
            <a:off x="7638592" y="671050"/>
            <a:ext cx="1449436" cy="338554"/>
          </a:xfrm>
          <a:prstGeom prst="rect">
            <a:avLst/>
          </a:prstGeom>
        </p:spPr>
        <p:txBody>
          <a:bodyPr wrap="none">
            <a:spAutoFit/>
          </a:bodyPr>
          <a:lstStyle/>
          <a:p>
            <a:r>
              <a:rPr lang="en-US" sz="1600" dirty="0"/>
              <a:t>Data Scientist</a:t>
            </a:r>
          </a:p>
        </p:txBody>
      </p:sp>
      <p:sp>
        <p:nvSpPr>
          <p:cNvPr id="4" name="TextBox 3"/>
          <p:cNvSpPr txBox="1"/>
          <p:nvPr/>
        </p:nvSpPr>
        <p:spPr>
          <a:xfrm>
            <a:off x="3950580" y="1178819"/>
            <a:ext cx="1017415" cy="433312"/>
          </a:xfrm>
          <a:prstGeom prst="rect">
            <a:avLst/>
          </a:prstGeom>
          <a:solidFill>
            <a:schemeClr val="accent6"/>
          </a:solidFill>
          <a:ln w="31750">
            <a:noFill/>
          </a:ln>
        </p:spPr>
        <p:txBody>
          <a:bodyPr wrap="square" rtlCol="0" anchor="ctr" anchorCtr="0">
            <a:noAutofit/>
          </a:bodyPr>
          <a:lstStyle/>
          <a:p>
            <a:pPr algn="ctr"/>
            <a:r>
              <a:rPr lang="en-US" dirty="0" smtClean="0">
                <a:solidFill>
                  <a:schemeClr val="accent3"/>
                </a:solidFill>
                <a:latin typeface="Helvetica" charset="0"/>
                <a:ea typeface="Helvetica" charset="0"/>
                <a:cs typeface="Helvetica" charset="0"/>
              </a:rPr>
              <a:t>GA</a:t>
            </a:r>
          </a:p>
        </p:txBody>
      </p:sp>
      <p:sp>
        <p:nvSpPr>
          <p:cNvPr id="12" name="TextBox 11"/>
          <p:cNvSpPr txBox="1"/>
          <p:nvPr/>
        </p:nvSpPr>
        <p:spPr>
          <a:xfrm>
            <a:off x="8070613" y="2639713"/>
            <a:ext cx="1017415" cy="580736"/>
          </a:xfrm>
          <a:prstGeom prst="rect">
            <a:avLst/>
          </a:prstGeom>
          <a:solidFill>
            <a:schemeClr val="bg1">
              <a:lumMod val="50000"/>
            </a:schemeClr>
          </a:solidFill>
          <a:ln w="31750">
            <a:noFill/>
          </a:ln>
        </p:spPr>
        <p:txBody>
          <a:bodyPr wrap="square" rtlCol="0" anchor="ctr" anchorCtr="0">
            <a:noAutofit/>
          </a:bodyPr>
          <a:lstStyle/>
          <a:p>
            <a:pPr algn="ctr"/>
            <a:r>
              <a:rPr lang="en-US" i="1" smtClean="0">
                <a:solidFill>
                  <a:schemeClr val="accent3"/>
                </a:solidFill>
                <a:latin typeface="Helvetica" charset="0"/>
                <a:ea typeface="Helvetica" charset="0"/>
                <a:cs typeface="Helvetica" charset="0"/>
              </a:rPr>
              <a:t>Open Beta</a:t>
            </a:r>
            <a:endParaRPr lang="en-US" i="1" dirty="0" smtClean="0">
              <a:solidFill>
                <a:schemeClr val="accent3"/>
              </a:solidFill>
              <a:latin typeface="Helvetica" charset="0"/>
              <a:ea typeface="Helvetica" charset="0"/>
              <a:cs typeface="Helvetica" charset="0"/>
            </a:endParaRPr>
          </a:p>
        </p:txBody>
      </p:sp>
      <p:pic>
        <p:nvPicPr>
          <p:cNvPr id="11" name="Picture 10"/>
          <p:cNvPicPr>
            <a:picLocks noChangeAspect="1"/>
          </p:cNvPicPr>
          <p:nvPr/>
        </p:nvPicPr>
        <p:blipFill>
          <a:blip r:embed="rId5"/>
          <a:stretch>
            <a:fillRect/>
          </a:stretch>
        </p:blipFill>
        <p:spPr>
          <a:xfrm>
            <a:off x="4613275" y="3286917"/>
            <a:ext cx="4275881" cy="3082133"/>
          </a:xfrm>
          <a:prstGeom prst="rect">
            <a:avLst/>
          </a:prstGeom>
        </p:spPr>
      </p:pic>
    </p:spTree>
    <p:extLst>
      <p:ext uri="{BB962C8B-B14F-4D97-AF65-F5344CB8AC3E}">
        <p14:creationId xmlns:p14="http://schemas.microsoft.com/office/powerpoint/2010/main" val="13320286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WML GUI - Train multiple models at same time</a:t>
            </a:r>
            <a:r>
              <a:rPr lang="mr-IN" dirty="0" smtClean="0">
                <a:solidFill>
                  <a:schemeClr val="tx1"/>
                </a:solidFill>
              </a:rPr>
              <a:t>…</a:t>
            </a:r>
            <a:r>
              <a:rPr lang="en-US" dirty="0" smtClean="0">
                <a:solidFill>
                  <a:schemeClr val="tx1"/>
                </a:solidFill>
              </a:rPr>
              <a:t/>
            </a:r>
            <a:br>
              <a:rPr lang="en-US" dirty="0" smtClean="0">
                <a:solidFill>
                  <a:schemeClr val="tx1"/>
                </a:solidFill>
              </a:rPr>
            </a:br>
            <a:r>
              <a:rPr lang="en-US" dirty="0" smtClean="0">
                <a:solidFill>
                  <a:schemeClr val="tx1"/>
                </a:solidFill>
              </a:rPr>
              <a:t>System tells you best model</a:t>
            </a:r>
            <a:r>
              <a:rPr lang="mr-IN" dirty="0" smtClean="0">
                <a:solidFill>
                  <a:schemeClr val="tx1"/>
                </a:solidFill>
              </a:rPr>
              <a:t>…</a:t>
            </a:r>
            <a:endParaRPr lang="en-US" dirty="0">
              <a:solidFill>
                <a:schemeClr val="tx1"/>
              </a:solidFill>
            </a:endParaRPr>
          </a:p>
        </p:txBody>
      </p:sp>
      <p:sp>
        <p:nvSpPr>
          <p:cNvPr id="10" name="TextBox 9"/>
          <p:cNvSpPr txBox="1"/>
          <p:nvPr/>
        </p:nvSpPr>
        <p:spPr>
          <a:xfrm>
            <a:off x="7931911" y="1086929"/>
            <a:ext cx="1017415" cy="580736"/>
          </a:xfrm>
          <a:prstGeom prst="rect">
            <a:avLst/>
          </a:prstGeom>
          <a:solidFill>
            <a:schemeClr val="bg1">
              <a:lumMod val="50000"/>
            </a:schemeClr>
          </a:solidFill>
          <a:ln w="31750">
            <a:noFill/>
          </a:ln>
        </p:spPr>
        <p:txBody>
          <a:bodyPr wrap="square" rtlCol="0" anchor="ctr" anchorCtr="0">
            <a:noAutofit/>
          </a:bodyPr>
          <a:lstStyle/>
          <a:p>
            <a:pPr algn="ctr"/>
            <a:r>
              <a:rPr lang="en-US" i="1" dirty="0" smtClean="0">
                <a:solidFill>
                  <a:schemeClr val="accent3"/>
                </a:solidFill>
                <a:latin typeface="Helvetica" charset="0"/>
                <a:ea typeface="Helvetica" charset="0"/>
                <a:cs typeface="Helvetica" charset="0"/>
              </a:rPr>
              <a:t>Open Beta</a:t>
            </a:r>
          </a:p>
        </p:txBody>
      </p:sp>
      <p:pic>
        <p:nvPicPr>
          <p:cNvPr id="11" name="Picture 10" descr="Persona_Chris_DataScientist_P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4087" y="600962"/>
            <a:ext cx="444929" cy="434827"/>
          </a:xfrm>
          <a:prstGeom prst="rect">
            <a:avLst/>
          </a:prstGeom>
        </p:spPr>
      </p:pic>
      <p:sp>
        <p:nvSpPr>
          <p:cNvPr id="12" name="Rectangle 11"/>
          <p:cNvSpPr/>
          <p:nvPr/>
        </p:nvSpPr>
        <p:spPr>
          <a:xfrm>
            <a:off x="7638592" y="671050"/>
            <a:ext cx="1449436" cy="338554"/>
          </a:xfrm>
          <a:prstGeom prst="rect">
            <a:avLst/>
          </a:prstGeom>
        </p:spPr>
        <p:txBody>
          <a:bodyPr wrap="none">
            <a:spAutoFit/>
          </a:bodyPr>
          <a:lstStyle/>
          <a:p>
            <a:r>
              <a:rPr lang="en-US" sz="1600" dirty="0"/>
              <a:t>Data Scientist</a:t>
            </a:r>
          </a:p>
        </p:txBody>
      </p:sp>
      <p:pic>
        <p:nvPicPr>
          <p:cNvPr id="3" name="Picture 2"/>
          <p:cNvPicPr>
            <a:picLocks noChangeAspect="1"/>
          </p:cNvPicPr>
          <p:nvPr/>
        </p:nvPicPr>
        <p:blipFill>
          <a:blip r:embed="rId3"/>
          <a:stretch>
            <a:fillRect/>
          </a:stretch>
        </p:blipFill>
        <p:spPr>
          <a:xfrm>
            <a:off x="603228" y="1744990"/>
            <a:ext cx="8207397" cy="4720856"/>
          </a:xfrm>
          <a:prstGeom prst="rect">
            <a:avLst/>
          </a:prstGeom>
        </p:spPr>
      </p:pic>
    </p:spTree>
    <p:extLst>
      <p:ext uri="{BB962C8B-B14F-4D97-AF65-F5344CB8AC3E}">
        <p14:creationId xmlns:p14="http://schemas.microsoft.com/office/powerpoint/2010/main" val="1238378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IBM </a:t>
            </a:r>
            <a:r>
              <a:rPr lang="en-US" sz="1800" dirty="0" smtClean="0"/>
              <a:t>Watson Machine </a:t>
            </a:r>
            <a:r>
              <a:rPr lang="en-US" sz="1800" dirty="0"/>
              <a:t>Learning in Data Science </a:t>
            </a:r>
            <a:r>
              <a:rPr lang="en-US" sz="1800" dirty="0" smtClean="0"/>
              <a:t>Experience </a:t>
            </a:r>
            <a:endParaRPr lang="en-US" sz="1800" dirty="0"/>
          </a:p>
        </p:txBody>
      </p:sp>
      <p:sp>
        <p:nvSpPr>
          <p:cNvPr id="7" name="TextBox 6"/>
          <p:cNvSpPr txBox="1"/>
          <p:nvPr/>
        </p:nvSpPr>
        <p:spPr>
          <a:xfrm>
            <a:off x="180492" y="1216466"/>
            <a:ext cx="3304309" cy="338554"/>
          </a:xfrm>
          <a:prstGeom prst="rect">
            <a:avLst/>
          </a:prstGeom>
          <a:noFill/>
        </p:spPr>
        <p:txBody>
          <a:bodyPr wrap="square" rtlCol="0">
            <a:spAutoFit/>
          </a:bodyPr>
          <a:lstStyle/>
          <a:p>
            <a:r>
              <a:rPr lang="en-US" sz="1600" b="1" dirty="0" smtClean="0"/>
              <a:t>Flows</a:t>
            </a:r>
            <a:endParaRPr lang="en-US" sz="1600" b="1" dirty="0"/>
          </a:p>
        </p:txBody>
      </p:sp>
      <p:pic>
        <p:nvPicPr>
          <p:cNvPr id="10" name="Picture 9" descr="Persona_Chris_DataScienti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4087" y="600962"/>
            <a:ext cx="444929" cy="434827"/>
          </a:xfrm>
          <a:prstGeom prst="rect">
            <a:avLst/>
          </a:prstGeom>
        </p:spPr>
      </p:pic>
      <p:sp>
        <p:nvSpPr>
          <p:cNvPr id="3" name="Rectangle 2"/>
          <p:cNvSpPr/>
          <p:nvPr/>
        </p:nvSpPr>
        <p:spPr>
          <a:xfrm>
            <a:off x="7638592" y="671050"/>
            <a:ext cx="1449436" cy="338554"/>
          </a:xfrm>
          <a:prstGeom prst="rect">
            <a:avLst/>
          </a:prstGeom>
        </p:spPr>
        <p:txBody>
          <a:bodyPr wrap="none">
            <a:spAutoFit/>
          </a:bodyPr>
          <a:lstStyle/>
          <a:p>
            <a:r>
              <a:rPr lang="en-US" sz="1600" dirty="0"/>
              <a:t>Data Scientist</a:t>
            </a:r>
          </a:p>
        </p:txBody>
      </p:sp>
      <p:sp>
        <p:nvSpPr>
          <p:cNvPr id="16" name="TextBox 15"/>
          <p:cNvSpPr txBox="1"/>
          <p:nvPr/>
        </p:nvSpPr>
        <p:spPr>
          <a:xfrm>
            <a:off x="991177" y="1107509"/>
            <a:ext cx="1017415" cy="580736"/>
          </a:xfrm>
          <a:prstGeom prst="rect">
            <a:avLst/>
          </a:prstGeom>
          <a:solidFill>
            <a:schemeClr val="bg1">
              <a:lumMod val="50000"/>
            </a:schemeClr>
          </a:solidFill>
          <a:ln w="31750">
            <a:noFill/>
          </a:ln>
        </p:spPr>
        <p:txBody>
          <a:bodyPr wrap="square" rtlCol="0" anchor="ctr" anchorCtr="0">
            <a:noAutofit/>
          </a:bodyPr>
          <a:lstStyle/>
          <a:p>
            <a:pPr algn="ctr"/>
            <a:r>
              <a:rPr lang="en-US" i="1" smtClean="0">
                <a:solidFill>
                  <a:schemeClr val="accent3"/>
                </a:solidFill>
                <a:latin typeface="Helvetica" charset="0"/>
                <a:ea typeface="Helvetica" charset="0"/>
                <a:cs typeface="Helvetica" charset="0"/>
              </a:rPr>
              <a:t>Open Beta</a:t>
            </a:r>
            <a:endParaRPr lang="en-US" i="1" dirty="0" smtClean="0">
              <a:solidFill>
                <a:schemeClr val="accent3"/>
              </a:solidFill>
              <a:latin typeface="Helvetica" charset="0"/>
              <a:ea typeface="Helvetica" charset="0"/>
              <a:cs typeface="Helvetica" charset="0"/>
            </a:endParaRPr>
          </a:p>
        </p:txBody>
      </p:sp>
      <p:pic>
        <p:nvPicPr>
          <p:cNvPr id="5" name="Picture 4"/>
          <p:cNvPicPr>
            <a:picLocks noChangeAspect="1"/>
          </p:cNvPicPr>
          <p:nvPr/>
        </p:nvPicPr>
        <p:blipFill>
          <a:blip r:embed="rId4"/>
          <a:stretch>
            <a:fillRect/>
          </a:stretch>
        </p:blipFill>
        <p:spPr>
          <a:xfrm>
            <a:off x="4357311" y="2018370"/>
            <a:ext cx="4589877" cy="3624146"/>
          </a:xfrm>
          <a:prstGeom prst="rect">
            <a:avLst/>
          </a:prstGeom>
        </p:spPr>
      </p:pic>
      <p:pic>
        <p:nvPicPr>
          <p:cNvPr id="6" name="Picture 5"/>
          <p:cNvPicPr>
            <a:picLocks noChangeAspect="1"/>
          </p:cNvPicPr>
          <p:nvPr/>
        </p:nvPicPr>
        <p:blipFill>
          <a:blip r:embed="rId5"/>
          <a:stretch>
            <a:fillRect/>
          </a:stretch>
        </p:blipFill>
        <p:spPr>
          <a:xfrm>
            <a:off x="265113" y="2152185"/>
            <a:ext cx="3871989" cy="2912938"/>
          </a:xfrm>
          <a:prstGeom prst="rect">
            <a:avLst/>
          </a:prstGeom>
        </p:spPr>
      </p:pic>
      <p:sp>
        <p:nvSpPr>
          <p:cNvPr id="18" name="TextBox 17"/>
          <p:cNvSpPr txBox="1"/>
          <p:nvPr/>
        </p:nvSpPr>
        <p:spPr>
          <a:xfrm>
            <a:off x="4683510" y="5776331"/>
            <a:ext cx="3937477" cy="584775"/>
          </a:xfrm>
          <a:prstGeom prst="rect">
            <a:avLst/>
          </a:prstGeom>
          <a:noFill/>
        </p:spPr>
        <p:txBody>
          <a:bodyPr wrap="square" rtlCol="0">
            <a:spAutoFit/>
          </a:bodyPr>
          <a:lstStyle/>
          <a:p>
            <a:pPr algn="ctr"/>
            <a:r>
              <a:rPr lang="en-US" sz="1600" dirty="0" smtClean="0"/>
              <a:t>Advanced Model Visualization: Easy to </a:t>
            </a:r>
            <a:r>
              <a:rPr lang="en-US" sz="1600" smtClean="0"/>
              <a:t>understand their performance</a:t>
            </a:r>
            <a:endParaRPr lang="en-US" sz="1600" dirty="0"/>
          </a:p>
        </p:txBody>
      </p:sp>
      <p:sp>
        <p:nvSpPr>
          <p:cNvPr id="19" name="TextBox 18"/>
          <p:cNvSpPr txBox="1"/>
          <p:nvPr/>
        </p:nvSpPr>
        <p:spPr>
          <a:xfrm>
            <a:off x="39853" y="5776331"/>
            <a:ext cx="3937477" cy="338554"/>
          </a:xfrm>
          <a:prstGeom prst="rect">
            <a:avLst/>
          </a:prstGeom>
          <a:noFill/>
        </p:spPr>
        <p:txBody>
          <a:bodyPr wrap="square" rtlCol="0">
            <a:spAutoFit/>
          </a:bodyPr>
          <a:lstStyle/>
          <a:p>
            <a:pPr algn="ctr"/>
            <a:r>
              <a:rPr lang="en-US" sz="1600" dirty="0" smtClean="0"/>
              <a:t>Create Advanced Models without coding</a:t>
            </a:r>
            <a:endParaRPr lang="en-US" sz="1600" dirty="0"/>
          </a:p>
        </p:txBody>
      </p:sp>
    </p:spTree>
    <p:extLst>
      <p:ext uri="{BB962C8B-B14F-4D97-AF65-F5344CB8AC3E}">
        <p14:creationId xmlns:p14="http://schemas.microsoft.com/office/powerpoint/2010/main" val="206823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IBM </a:t>
            </a:r>
            <a:r>
              <a:rPr lang="en-US" sz="1800" dirty="0" smtClean="0"/>
              <a:t>Watson Machine </a:t>
            </a:r>
            <a:r>
              <a:rPr lang="en-US" sz="1800" dirty="0"/>
              <a:t>Learning in Data Science </a:t>
            </a:r>
            <a:r>
              <a:rPr lang="en-US" sz="1800" dirty="0" smtClean="0"/>
              <a:t>Experience </a:t>
            </a:r>
            <a:endParaRPr lang="en-US" sz="1800" dirty="0"/>
          </a:p>
        </p:txBody>
      </p:sp>
      <p:sp>
        <p:nvSpPr>
          <p:cNvPr id="7" name="TextBox 6"/>
          <p:cNvSpPr txBox="1"/>
          <p:nvPr/>
        </p:nvSpPr>
        <p:spPr>
          <a:xfrm>
            <a:off x="180492" y="1216466"/>
            <a:ext cx="3304309" cy="338554"/>
          </a:xfrm>
          <a:prstGeom prst="rect">
            <a:avLst/>
          </a:prstGeom>
          <a:noFill/>
        </p:spPr>
        <p:txBody>
          <a:bodyPr wrap="square" rtlCol="0">
            <a:spAutoFit/>
          </a:bodyPr>
          <a:lstStyle/>
          <a:p>
            <a:r>
              <a:rPr lang="en-US" sz="1600" b="1" dirty="0" smtClean="0"/>
              <a:t>Streaming Pipelines</a:t>
            </a:r>
            <a:endParaRPr lang="en-US" sz="1600" b="1" dirty="0"/>
          </a:p>
        </p:txBody>
      </p:sp>
      <p:pic>
        <p:nvPicPr>
          <p:cNvPr id="10" name="Picture 9" descr="Persona_Chris_DataScienti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4087" y="600962"/>
            <a:ext cx="444929" cy="434827"/>
          </a:xfrm>
          <a:prstGeom prst="rect">
            <a:avLst/>
          </a:prstGeom>
        </p:spPr>
      </p:pic>
      <p:sp>
        <p:nvSpPr>
          <p:cNvPr id="3" name="Rectangle 2"/>
          <p:cNvSpPr/>
          <p:nvPr/>
        </p:nvSpPr>
        <p:spPr>
          <a:xfrm>
            <a:off x="7638592" y="671050"/>
            <a:ext cx="1449436" cy="338554"/>
          </a:xfrm>
          <a:prstGeom prst="rect">
            <a:avLst/>
          </a:prstGeom>
        </p:spPr>
        <p:txBody>
          <a:bodyPr wrap="none">
            <a:spAutoFit/>
          </a:bodyPr>
          <a:lstStyle/>
          <a:p>
            <a:r>
              <a:rPr lang="en-US" sz="1600" dirty="0"/>
              <a:t>Data Scientist</a:t>
            </a:r>
          </a:p>
        </p:txBody>
      </p:sp>
      <p:sp>
        <p:nvSpPr>
          <p:cNvPr id="16" name="TextBox 15"/>
          <p:cNvSpPr txBox="1"/>
          <p:nvPr/>
        </p:nvSpPr>
        <p:spPr>
          <a:xfrm>
            <a:off x="2396064" y="1136372"/>
            <a:ext cx="1017415" cy="580736"/>
          </a:xfrm>
          <a:prstGeom prst="rect">
            <a:avLst/>
          </a:prstGeom>
          <a:solidFill>
            <a:schemeClr val="bg1">
              <a:lumMod val="50000"/>
            </a:schemeClr>
          </a:solidFill>
          <a:ln w="31750">
            <a:noFill/>
          </a:ln>
        </p:spPr>
        <p:txBody>
          <a:bodyPr wrap="square" rtlCol="0" anchor="ctr" anchorCtr="0">
            <a:noAutofit/>
          </a:bodyPr>
          <a:lstStyle/>
          <a:p>
            <a:pPr algn="ctr"/>
            <a:r>
              <a:rPr lang="en-US" i="1" smtClean="0">
                <a:solidFill>
                  <a:schemeClr val="accent3"/>
                </a:solidFill>
                <a:latin typeface="Helvetica" charset="0"/>
                <a:ea typeface="Helvetica" charset="0"/>
                <a:cs typeface="Helvetica" charset="0"/>
              </a:rPr>
              <a:t>Open Beta</a:t>
            </a:r>
            <a:endParaRPr lang="en-US" i="1" dirty="0" smtClean="0">
              <a:solidFill>
                <a:schemeClr val="accent3"/>
              </a:solidFill>
              <a:latin typeface="Helvetica" charset="0"/>
              <a:ea typeface="Helvetica" charset="0"/>
              <a:cs typeface="Helvetica"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942" y="1962421"/>
            <a:ext cx="8530683" cy="3956538"/>
          </a:xfrm>
          <a:prstGeom prst="rect">
            <a:avLst/>
          </a:prstGeom>
        </p:spPr>
      </p:pic>
    </p:spTree>
    <p:extLst>
      <p:ext uri="{BB962C8B-B14F-4D97-AF65-F5344CB8AC3E}">
        <p14:creationId xmlns:p14="http://schemas.microsoft.com/office/powerpoint/2010/main" val="12296551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090869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333FF"/>
                </a:solidFill>
              </a:rPr>
              <a:t>Data centric view of methodology</a:t>
            </a:r>
          </a:p>
        </p:txBody>
      </p:sp>
      <p:grpSp>
        <p:nvGrpSpPr>
          <p:cNvPr id="53" name="Group 52"/>
          <p:cNvGrpSpPr/>
          <p:nvPr/>
        </p:nvGrpSpPr>
        <p:grpSpPr>
          <a:xfrm>
            <a:off x="698745" y="1289975"/>
            <a:ext cx="7685173" cy="4934595"/>
            <a:chOff x="698745" y="1289975"/>
            <a:chExt cx="7685173" cy="4934595"/>
          </a:xfrm>
        </p:grpSpPr>
        <p:grpSp>
          <p:nvGrpSpPr>
            <p:cNvPr id="51" name="Group 50"/>
            <p:cNvGrpSpPr/>
            <p:nvPr/>
          </p:nvGrpSpPr>
          <p:grpSpPr>
            <a:xfrm>
              <a:off x="3040292" y="1773391"/>
              <a:ext cx="4013140" cy="4004889"/>
              <a:chOff x="3040292" y="1773391"/>
              <a:chExt cx="4013140" cy="4004889"/>
            </a:xfrm>
          </p:grpSpPr>
          <p:grpSp>
            <p:nvGrpSpPr>
              <p:cNvPr id="69" name="Group 68"/>
              <p:cNvGrpSpPr/>
              <p:nvPr/>
            </p:nvGrpSpPr>
            <p:grpSpPr>
              <a:xfrm>
                <a:off x="4030625" y="2644991"/>
                <a:ext cx="2032475" cy="2032476"/>
                <a:chOff x="3758952" y="2628900"/>
                <a:chExt cx="2165598" cy="2165598"/>
              </a:xfrm>
            </p:grpSpPr>
            <p:sp>
              <p:nvSpPr>
                <p:cNvPr id="66" name="Oval 65"/>
                <p:cNvSpPr/>
                <p:nvPr/>
              </p:nvSpPr>
              <p:spPr>
                <a:xfrm>
                  <a:off x="3758952" y="2628900"/>
                  <a:ext cx="2165598" cy="2165598"/>
                </a:xfrm>
                <a:prstGeom prst="ellipse">
                  <a:avLst/>
                </a:prstGeom>
                <a:solidFill>
                  <a:srgbClr val="FFC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8" name="Picture 1" descr="C:\Users\ITSOUSER\Documents\CURRENT PROJECTS\WR1193955BL-refresh powerpoint\Colleagues.png"/>
                <p:cNvPicPr>
                  <a:picLocks noChangeAspect="1" noChangeArrowheads="1"/>
                </p:cNvPicPr>
                <p:nvPr/>
              </p:nvPicPr>
              <p:blipFill>
                <a:blip r:embed="rId3"/>
                <a:srcRect/>
                <a:stretch>
                  <a:fillRect/>
                </a:stretch>
              </p:blipFill>
              <p:spPr bwMode="auto">
                <a:xfrm>
                  <a:off x="4242573" y="2913063"/>
                  <a:ext cx="1198355" cy="1654870"/>
                </a:xfrm>
                <a:prstGeom prst="rect">
                  <a:avLst/>
                </a:prstGeom>
                <a:noFill/>
              </p:spPr>
            </p:pic>
          </p:grpSp>
          <p:sp>
            <p:nvSpPr>
              <p:cNvPr id="60" name="Oval 59"/>
              <p:cNvSpPr/>
              <p:nvPr/>
            </p:nvSpPr>
            <p:spPr>
              <a:xfrm>
                <a:off x="3040292" y="1773391"/>
                <a:ext cx="4013140" cy="4004889"/>
              </a:xfrm>
              <a:prstGeom prst="ellipse">
                <a:avLst/>
              </a:prstGeom>
              <a:noFill/>
              <a:ln w="38100" cap="flat">
                <a:solidFill>
                  <a:srgbClr val="004370"/>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698745" y="1289975"/>
              <a:ext cx="7685173" cy="4934595"/>
              <a:chOff x="698745" y="1289975"/>
              <a:chExt cx="7685173" cy="4934595"/>
            </a:xfrm>
          </p:grpSpPr>
          <p:graphicFrame>
            <p:nvGraphicFramePr>
              <p:cNvPr id="47106" name="Object 2"/>
              <p:cNvGraphicFramePr>
                <a:graphicFrameLocks noChangeAspect="1"/>
              </p:cNvGraphicFramePr>
              <p:nvPr>
                <p:extLst/>
              </p:nvPr>
            </p:nvGraphicFramePr>
            <p:xfrm>
              <a:off x="7104165" y="2380592"/>
              <a:ext cx="1001222" cy="542329"/>
            </p:xfrm>
            <a:graphic>
              <a:graphicData uri="http://schemas.openxmlformats.org/presentationml/2006/ole">
                <mc:AlternateContent xmlns:mc="http://schemas.openxmlformats.org/markup-compatibility/2006">
                  <mc:Choice xmlns:v="urn:schemas-microsoft-com:vml" Requires="v">
                    <p:oleObj spid="_x0000_s6178" name="Chart" r:id="rId4" imgW="2190778" imgH="1562220" progId="MSGraph.Chart.8">
                      <p:embed followColorScheme="full"/>
                    </p:oleObj>
                  </mc:Choice>
                  <mc:Fallback>
                    <p:oleObj name="Chart" r:id="rId4" imgW="2190778" imgH="1562220" progId="MSGraph.Chart.8">
                      <p:embed followColorScheme="full"/>
                      <p:pic>
                        <p:nvPicPr>
                          <p:cNvPr id="47106" name="Object 2"/>
                          <p:cNvPicPr>
                            <a:picLocks noChangeAspect="1" noChangeArrowheads="1"/>
                          </p:cNvPicPr>
                          <p:nvPr/>
                        </p:nvPicPr>
                        <p:blipFill>
                          <a:blip r:embed="rId5"/>
                          <a:srcRect/>
                          <a:stretch>
                            <a:fillRect/>
                          </a:stretch>
                        </p:blipFill>
                        <p:spPr bwMode="auto">
                          <a:xfrm>
                            <a:off x="7104165" y="2380592"/>
                            <a:ext cx="1001222" cy="542329"/>
                          </a:xfrm>
                          <a:prstGeom prst="rect">
                            <a:avLst/>
                          </a:prstGeom>
                          <a:solidFill>
                            <a:schemeClr val="bg1"/>
                          </a:solidFill>
                          <a:ln w="9525">
                            <a:solidFill>
                              <a:schemeClr val="bg1"/>
                            </a:solidFill>
                            <a:miter lim="800000"/>
                            <a:headEnd/>
                            <a:tailEnd/>
                          </a:ln>
                        </p:spPr>
                      </p:pic>
                    </p:oleObj>
                  </mc:Fallback>
                </mc:AlternateContent>
              </a:graphicData>
            </a:graphic>
          </p:graphicFrame>
          <p:sp>
            <p:nvSpPr>
              <p:cNvPr id="18491" name="Text Box 12"/>
              <p:cNvSpPr txBox="1">
                <a:spLocks noChangeArrowheads="1"/>
              </p:cNvSpPr>
              <p:nvPr/>
            </p:nvSpPr>
            <p:spPr bwMode="auto">
              <a:xfrm>
                <a:off x="748192" y="3775151"/>
                <a:ext cx="1381399" cy="31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600" b="1" dirty="0">
                    <a:latin typeface="+mn-lt"/>
                  </a:rPr>
                  <a:t>Data sources</a:t>
                </a:r>
              </a:p>
            </p:txBody>
          </p:sp>
          <p:sp>
            <p:nvSpPr>
              <p:cNvPr id="18484" name="Text Box 17"/>
              <p:cNvSpPr txBox="1">
                <a:spLocks noChangeArrowheads="1"/>
              </p:cNvSpPr>
              <p:nvPr/>
            </p:nvSpPr>
            <p:spPr bwMode="auto">
              <a:xfrm>
                <a:off x="6621433" y="2069200"/>
                <a:ext cx="847314" cy="31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sz="1600" b="1" dirty="0">
                    <a:latin typeface="+mn-lt"/>
                  </a:rPr>
                  <a:t>Models</a:t>
                </a:r>
              </a:p>
            </p:txBody>
          </p:sp>
          <p:pic>
            <p:nvPicPr>
              <p:cNvPr id="47122" name="Picture 18" descr="Fig1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7796" y="1450886"/>
                <a:ext cx="929706" cy="61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28" name="Group 24"/>
              <p:cNvGrpSpPr>
                <a:grpSpLocks/>
              </p:cNvGrpSpPr>
              <p:nvPr/>
            </p:nvGrpSpPr>
            <p:grpSpPr bwMode="auto">
              <a:xfrm>
                <a:off x="7622655" y="1441946"/>
                <a:ext cx="500611" cy="858190"/>
                <a:chOff x="5088" y="432"/>
                <a:chExt cx="672" cy="816"/>
              </a:xfrm>
            </p:grpSpPr>
            <p:sp>
              <p:nvSpPr>
                <p:cNvPr id="18460" name="Rectangle 25" descr="Newsprint"/>
                <p:cNvSpPr>
                  <a:spLocks noChangeArrowheads="1"/>
                </p:cNvSpPr>
                <p:nvPr/>
              </p:nvSpPr>
              <p:spPr bwMode="auto">
                <a:xfrm>
                  <a:off x="5088" y="432"/>
                  <a:ext cx="672" cy="816"/>
                </a:xfrm>
                <a:prstGeom prst="rect">
                  <a:avLst/>
                </a:prstGeom>
                <a:blipFill dpi="0" rotWithShape="0">
                  <a:blip r:embed="rId7"/>
                  <a:srcRect/>
                  <a:tile tx="0" ty="0" sx="100000" sy="100000" flip="none" algn="tl"/>
                </a:blip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8461" name="Group 26"/>
                <p:cNvGrpSpPr>
                  <a:grpSpLocks/>
                </p:cNvGrpSpPr>
                <p:nvPr/>
              </p:nvGrpSpPr>
              <p:grpSpPr bwMode="auto">
                <a:xfrm>
                  <a:off x="5136" y="477"/>
                  <a:ext cx="576" cy="726"/>
                  <a:chOff x="6525" y="16311"/>
                  <a:chExt cx="1583" cy="2152"/>
                </a:xfrm>
              </p:grpSpPr>
              <p:sp>
                <p:nvSpPr>
                  <p:cNvPr id="18462" name="Oval 27"/>
                  <p:cNvSpPr>
                    <a:spLocks noChangeArrowheads="1"/>
                  </p:cNvSpPr>
                  <p:nvPr/>
                </p:nvSpPr>
                <p:spPr bwMode="auto">
                  <a:xfrm>
                    <a:off x="6525" y="16311"/>
                    <a:ext cx="93" cy="165"/>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63" name="Oval 28"/>
                  <p:cNvSpPr>
                    <a:spLocks noChangeArrowheads="1"/>
                  </p:cNvSpPr>
                  <p:nvPr/>
                </p:nvSpPr>
                <p:spPr bwMode="auto">
                  <a:xfrm>
                    <a:off x="6525" y="16807"/>
                    <a:ext cx="93" cy="167"/>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64" name="Oval 29"/>
                  <p:cNvSpPr>
                    <a:spLocks noChangeArrowheads="1"/>
                  </p:cNvSpPr>
                  <p:nvPr/>
                </p:nvSpPr>
                <p:spPr bwMode="auto">
                  <a:xfrm>
                    <a:off x="6525" y="17304"/>
                    <a:ext cx="93" cy="166"/>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65" name="Oval 30"/>
                  <p:cNvSpPr>
                    <a:spLocks noChangeArrowheads="1"/>
                  </p:cNvSpPr>
                  <p:nvPr/>
                </p:nvSpPr>
                <p:spPr bwMode="auto">
                  <a:xfrm>
                    <a:off x="6525" y="18298"/>
                    <a:ext cx="93" cy="165"/>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66" name="Oval 31"/>
                  <p:cNvSpPr>
                    <a:spLocks noChangeArrowheads="1"/>
                  </p:cNvSpPr>
                  <p:nvPr/>
                </p:nvSpPr>
                <p:spPr bwMode="auto">
                  <a:xfrm>
                    <a:off x="7270" y="16974"/>
                    <a:ext cx="93" cy="165"/>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67" name="Oval 32"/>
                  <p:cNvSpPr>
                    <a:spLocks noChangeArrowheads="1"/>
                  </p:cNvSpPr>
                  <p:nvPr/>
                </p:nvSpPr>
                <p:spPr bwMode="auto">
                  <a:xfrm>
                    <a:off x="7270" y="17470"/>
                    <a:ext cx="93" cy="165"/>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68" name="Oval 33"/>
                  <p:cNvSpPr>
                    <a:spLocks noChangeArrowheads="1"/>
                  </p:cNvSpPr>
                  <p:nvPr/>
                </p:nvSpPr>
                <p:spPr bwMode="auto">
                  <a:xfrm>
                    <a:off x="8015" y="17304"/>
                    <a:ext cx="93" cy="166"/>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69" name="Oval 34"/>
                  <p:cNvSpPr>
                    <a:spLocks noChangeArrowheads="1"/>
                  </p:cNvSpPr>
                  <p:nvPr/>
                </p:nvSpPr>
                <p:spPr bwMode="auto">
                  <a:xfrm>
                    <a:off x="6525" y="17800"/>
                    <a:ext cx="93" cy="167"/>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0" name="Line 35"/>
                  <p:cNvSpPr>
                    <a:spLocks noChangeShapeType="1"/>
                  </p:cNvSpPr>
                  <p:nvPr/>
                </p:nvSpPr>
                <p:spPr bwMode="auto">
                  <a:xfrm>
                    <a:off x="6618" y="16476"/>
                    <a:ext cx="652" cy="498"/>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1" name="Line 36"/>
                  <p:cNvSpPr>
                    <a:spLocks noChangeShapeType="1"/>
                  </p:cNvSpPr>
                  <p:nvPr/>
                </p:nvSpPr>
                <p:spPr bwMode="auto">
                  <a:xfrm>
                    <a:off x="6618" y="16974"/>
                    <a:ext cx="652" cy="496"/>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2" name="Line 37"/>
                  <p:cNvSpPr>
                    <a:spLocks noChangeShapeType="1"/>
                  </p:cNvSpPr>
                  <p:nvPr/>
                </p:nvSpPr>
                <p:spPr bwMode="auto">
                  <a:xfrm>
                    <a:off x="6618" y="16974"/>
                    <a:ext cx="652" cy="0"/>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3" name="Line 38"/>
                  <p:cNvSpPr>
                    <a:spLocks noChangeShapeType="1"/>
                  </p:cNvSpPr>
                  <p:nvPr/>
                </p:nvSpPr>
                <p:spPr bwMode="auto">
                  <a:xfrm>
                    <a:off x="6618" y="17470"/>
                    <a:ext cx="652" cy="0"/>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4" name="Line 39"/>
                  <p:cNvSpPr>
                    <a:spLocks noChangeShapeType="1"/>
                  </p:cNvSpPr>
                  <p:nvPr/>
                </p:nvSpPr>
                <p:spPr bwMode="auto">
                  <a:xfrm flipV="1">
                    <a:off x="6618" y="17470"/>
                    <a:ext cx="652" cy="497"/>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5" name="Line 40"/>
                  <p:cNvSpPr>
                    <a:spLocks noChangeShapeType="1"/>
                  </p:cNvSpPr>
                  <p:nvPr/>
                </p:nvSpPr>
                <p:spPr bwMode="auto">
                  <a:xfrm flipV="1">
                    <a:off x="6618" y="17470"/>
                    <a:ext cx="652" cy="993"/>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6" name="Line 41"/>
                  <p:cNvSpPr>
                    <a:spLocks noChangeShapeType="1"/>
                  </p:cNvSpPr>
                  <p:nvPr/>
                </p:nvSpPr>
                <p:spPr bwMode="auto">
                  <a:xfrm flipV="1">
                    <a:off x="6618" y="16974"/>
                    <a:ext cx="652" cy="496"/>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7" name="Line 42"/>
                  <p:cNvSpPr>
                    <a:spLocks noChangeShapeType="1"/>
                  </p:cNvSpPr>
                  <p:nvPr/>
                </p:nvSpPr>
                <p:spPr bwMode="auto">
                  <a:xfrm flipV="1">
                    <a:off x="6618" y="16974"/>
                    <a:ext cx="652" cy="1489"/>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8" name="Line 43"/>
                  <p:cNvSpPr>
                    <a:spLocks noChangeShapeType="1"/>
                  </p:cNvSpPr>
                  <p:nvPr/>
                </p:nvSpPr>
                <p:spPr bwMode="auto">
                  <a:xfrm flipV="1">
                    <a:off x="6618" y="16974"/>
                    <a:ext cx="652" cy="993"/>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9" name="Line 44"/>
                  <p:cNvSpPr>
                    <a:spLocks noChangeShapeType="1"/>
                  </p:cNvSpPr>
                  <p:nvPr/>
                </p:nvSpPr>
                <p:spPr bwMode="auto">
                  <a:xfrm>
                    <a:off x="6618" y="16476"/>
                    <a:ext cx="652" cy="994"/>
                  </a:xfrm>
                  <a:prstGeom prst="line">
                    <a:avLst/>
                  </a:prstGeom>
                  <a:noFill/>
                  <a:ln w="9525">
                    <a:solidFill>
                      <a:schemeClr val="bg1"/>
                    </a:solidFill>
                    <a:round/>
                    <a:headEnd/>
                    <a:tailEnd type="arrow"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80" name="Line 45"/>
                  <p:cNvSpPr>
                    <a:spLocks noChangeShapeType="1"/>
                  </p:cNvSpPr>
                  <p:nvPr/>
                </p:nvSpPr>
                <p:spPr bwMode="auto">
                  <a:xfrm>
                    <a:off x="7363" y="17139"/>
                    <a:ext cx="652" cy="165"/>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81" name="Line 46"/>
                  <p:cNvSpPr>
                    <a:spLocks noChangeShapeType="1"/>
                  </p:cNvSpPr>
                  <p:nvPr/>
                </p:nvSpPr>
                <p:spPr bwMode="auto">
                  <a:xfrm flipV="1">
                    <a:off x="7363" y="17470"/>
                    <a:ext cx="652" cy="165"/>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grpSp>
          </p:grpSp>
          <p:sp>
            <p:nvSpPr>
              <p:cNvPr id="18459" name="Text Box 48"/>
              <p:cNvSpPr txBox="1">
                <a:spLocks noChangeArrowheads="1"/>
              </p:cNvSpPr>
              <p:nvPr/>
            </p:nvSpPr>
            <p:spPr bwMode="auto">
              <a:xfrm>
                <a:off x="2929426" y="5546660"/>
                <a:ext cx="1018823" cy="31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sz="1600" b="1" dirty="0">
                    <a:latin typeface="+mn-lt"/>
                  </a:rPr>
                  <a:t>New data</a:t>
                </a:r>
              </a:p>
            </p:txBody>
          </p:sp>
          <p:sp>
            <p:nvSpPr>
              <p:cNvPr id="18451" name="Text Box 23"/>
              <p:cNvSpPr txBox="1">
                <a:spLocks noChangeArrowheads="1"/>
              </p:cNvSpPr>
              <p:nvPr/>
            </p:nvSpPr>
            <p:spPr bwMode="auto">
              <a:xfrm>
                <a:off x="6853862" y="4581195"/>
                <a:ext cx="1489721" cy="31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sz="1600" b="1" dirty="0">
                    <a:latin typeface="+mn-lt"/>
                  </a:rPr>
                  <a:t>“Good” model</a:t>
                </a:r>
              </a:p>
            </p:txBody>
          </p:sp>
          <p:sp>
            <p:nvSpPr>
              <p:cNvPr id="18448" name="Text Box 16"/>
              <p:cNvSpPr txBox="1">
                <a:spLocks noChangeArrowheads="1"/>
              </p:cNvSpPr>
              <p:nvPr/>
            </p:nvSpPr>
            <p:spPr bwMode="auto">
              <a:xfrm>
                <a:off x="2893667" y="1586468"/>
                <a:ext cx="129877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600" b="1" dirty="0">
                    <a:latin typeface="+mn-lt"/>
                  </a:rPr>
                  <a:t>Data ready</a:t>
                </a:r>
              </a:p>
            </p:txBody>
          </p:sp>
          <p:sp>
            <p:nvSpPr>
              <p:cNvPr id="18449" name="Text Box 59"/>
              <p:cNvSpPr txBox="1">
                <a:spLocks noChangeArrowheads="1"/>
              </p:cNvSpPr>
              <p:nvPr/>
            </p:nvSpPr>
            <p:spPr bwMode="auto">
              <a:xfrm>
                <a:off x="2330481" y="3526336"/>
                <a:ext cx="590051" cy="31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sz="1600" b="1" dirty="0">
                    <a:latin typeface="+mn-lt"/>
                  </a:rPr>
                  <a:t>Data</a:t>
                </a:r>
              </a:p>
            </p:txBody>
          </p:sp>
          <p:sp>
            <p:nvSpPr>
              <p:cNvPr id="70" name="Rectangle 69"/>
              <p:cNvSpPr/>
              <p:nvPr/>
            </p:nvSpPr>
            <p:spPr>
              <a:xfrm>
                <a:off x="4511715" y="1289975"/>
                <a:ext cx="1640766" cy="947585"/>
              </a:xfrm>
              <a:prstGeom prst="rect">
                <a:avLst/>
              </a:prstGeom>
              <a:solidFill>
                <a:srgbClr val="008A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solidFill>
                      <a:schemeClr val="bg1"/>
                    </a:solidFill>
                  </a:rPr>
                  <a:t>Data analysis</a:t>
                </a:r>
              </a:p>
              <a:p>
                <a:pPr marL="91440" indent="-91440" eaLnBrk="1" hangingPunct="1">
                  <a:buFont typeface="Arial" panose="020B0604020202020204" pitchFamily="34" charset="0"/>
                  <a:buChar char="•"/>
                </a:pPr>
                <a:r>
                  <a:rPr lang="en-US" sz="1400" dirty="0">
                    <a:solidFill>
                      <a:schemeClr val="bg1"/>
                    </a:solidFill>
                  </a:rPr>
                  <a:t> analytical</a:t>
                </a:r>
              </a:p>
              <a:p>
                <a:pPr marL="91440" indent="-91440" eaLnBrk="1" hangingPunct="1">
                  <a:buFont typeface="Arial" panose="020B0604020202020204" pitchFamily="34" charset="0"/>
                  <a:buChar char="•"/>
                </a:pPr>
                <a:r>
                  <a:rPr lang="en-US" sz="1400" dirty="0">
                    <a:solidFill>
                      <a:schemeClr val="bg1"/>
                    </a:solidFill>
                  </a:rPr>
                  <a:t> statistical</a:t>
                </a:r>
              </a:p>
              <a:p>
                <a:pPr marL="91440" indent="-91440" eaLnBrk="1" hangingPunct="1">
                  <a:buFont typeface="Arial" panose="020B0604020202020204" pitchFamily="34" charset="0"/>
                  <a:buChar char="•"/>
                </a:pPr>
                <a:r>
                  <a:rPr lang="en-US" sz="1400" dirty="0">
                    <a:solidFill>
                      <a:schemeClr val="bg1"/>
                    </a:solidFill>
                  </a:rPr>
                  <a:t> visual</a:t>
                </a:r>
              </a:p>
            </p:txBody>
          </p:sp>
          <p:sp>
            <p:nvSpPr>
              <p:cNvPr id="71" name="Rectangle 70"/>
              <p:cNvSpPr/>
              <p:nvPr/>
            </p:nvSpPr>
            <p:spPr>
              <a:xfrm>
                <a:off x="1418654" y="2192863"/>
                <a:ext cx="2574569" cy="947585"/>
              </a:xfrm>
              <a:prstGeom prst="rect">
                <a:avLst/>
              </a:prstGeom>
              <a:solidFill>
                <a:srgbClr val="008A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solidFill>
                      <a:schemeClr val="bg1"/>
                    </a:solidFill>
                  </a:rPr>
                  <a:t>Data “pre”-processing</a:t>
                </a:r>
              </a:p>
              <a:p>
                <a:pPr eaLnBrk="1" hangingPunct="1">
                  <a:buFontTx/>
                  <a:buChar char="•"/>
                </a:pPr>
                <a:r>
                  <a:rPr lang="en-US" sz="1400" dirty="0">
                    <a:solidFill>
                      <a:schemeClr val="bg1"/>
                    </a:solidFill>
                  </a:rPr>
                  <a:t> noisy/missing data</a:t>
                </a:r>
              </a:p>
              <a:p>
                <a:pPr eaLnBrk="1" hangingPunct="1">
                  <a:buFontTx/>
                  <a:buChar char="•"/>
                </a:pPr>
                <a:r>
                  <a:rPr lang="en-US" sz="1400" dirty="0">
                    <a:solidFill>
                      <a:schemeClr val="bg1"/>
                    </a:solidFill>
                  </a:rPr>
                  <a:t> data corruption </a:t>
                </a:r>
              </a:p>
              <a:p>
                <a:pPr eaLnBrk="1" hangingPunct="1">
                  <a:buFontTx/>
                  <a:buChar char="•"/>
                </a:pPr>
                <a:r>
                  <a:rPr lang="en-US" sz="1400" dirty="0">
                    <a:solidFill>
                      <a:schemeClr val="bg1"/>
                    </a:solidFill>
                  </a:rPr>
                  <a:t> dim. reduction</a:t>
                </a:r>
              </a:p>
            </p:txBody>
          </p:sp>
          <p:sp>
            <p:nvSpPr>
              <p:cNvPr id="72" name="Rectangle 71"/>
              <p:cNvSpPr/>
              <p:nvPr/>
            </p:nvSpPr>
            <p:spPr>
              <a:xfrm>
                <a:off x="1990781" y="4311520"/>
                <a:ext cx="2002444" cy="947585"/>
              </a:xfrm>
              <a:prstGeom prst="rect">
                <a:avLst/>
              </a:prstGeom>
              <a:solidFill>
                <a:srgbClr val="008A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solidFill>
                      <a:schemeClr val="bg1"/>
                    </a:solidFill>
                  </a:rPr>
                  <a:t>Data Collection</a:t>
                </a:r>
              </a:p>
              <a:p>
                <a:pPr eaLnBrk="1" hangingPunct="1">
                  <a:buFontTx/>
                  <a:buChar char="•"/>
                </a:pPr>
                <a:r>
                  <a:rPr lang="en-US" sz="1400" dirty="0">
                    <a:solidFill>
                      <a:schemeClr val="bg1"/>
                    </a:solidFill>
                  </a:rPr>
                  <a:t> databases</a:t>
                </a:r>
              </a:p>
              <a:p>
                <a:pPr eaLnBrk="1" hangingPunct="1">
                  <a:buFontTx/>
                  <a:buChar char="•"/>
                </a:pPr>
                <a:r>
                  <a:rPr lang="en-US" sz="1400" dirty="0">
                    <a:solidFill>
                      <a:schemeClr val="bg1"/>
                    </a:solidFill>
                  </a:rPr>
                  <a:t> data warehouses</a:t>
                </a:r>
              </a:p>
              <a:p>
                <a:pPr eaLnBrk="1" hangingPunct="1">
                  <a:buFontTx/>
                  <a:buChar char="•"/>
                </a:pPr>
                <a:r>
                  <a:rPr lang="en-US" sz="1400" dirty="0">
                    <a:solidFill>
                      <a:schemeClr val="bg1"/>
                    </a:solidFill>
                  </a:rPr>
                  <a:t> </a:t>
                </a:r>
                <a:r>
                  <a:rPr lang="en-US" sz="1400" dirty="0" err="1">
                    <a:solidFill>
                      <a:schemeClr val="bg1"/>
                    </a:solidFill>
                  </a:rPr>
                  <a:t>Hadoop</a:t>
                </a:r>
                <a:endParaRPr lang="en-US" sz="1400" dirty="0">
                  <a:solidFill>
                    <a:schemeClr val="bg1"/>
                  </a:solidFill>
                </a:endParaRPr>
              </a:p>
            </p:txBody>
          </p:sp>
          <p:sp>
            <p:nvSpPr>
              <p:cNvPr id="55" name="Rectangle 54"/>
              <p:cNvSpPr/>
              <p:nvPr/>
            </p:nvSpPr>
            <p:spPr>
              <a:xfrm>
                <a:off x="6692949" y="3301359"/>
                <a:ext cx="1690969" cy="947585"/>
              </a:xfrm>
              <a:prstGeom prst="rect">
                <a:avLst/>
              </a:prstGeom>
              <a:solidFill>
                <a:srgbClr val="008A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solidFill>
                      <a:schemeClr val="bg1"/>
                    </a:solidFill>
                  </a:rPr>
                  <a:t>Model/pattern evaluation</a:t>
                </a:r>
              </a:p>
              <a:p>
                <a:pPr marL="91440" indent="-91440" eaLnBrk="1" hangingPunct="1">
                  <a:buFont typeface="Arial" panose="020B0604020202020204" pitchFamily="34" charset="0"/>
                  <a:buChar char="•"/>
                </a:pPr>
                <a:r>
                  <a:rPr lang="en-US" sz="1400" dirty="0">
                    <a:solidFill>
                      <a:schemeClr val="bg1"/>
                    </a:solidFill>
                  </a:rPr>
                  <a:t> quantitative</a:t>
                </a:r>
              </a:p>
              <a:p>
                <a:pPr marL="91440" indent="-91440" eaLnBrk="1" hangingPunct="1">
                  <a:buFont typeface="Arial" panose="020B0604020202020204" pitchFamily="34" charset="0"/>
                  <a:buChar char="•"/>
                </a:pPr>
                <a:r>
                  <a:rPr lang="en-US" sz="1400" dirty="0">
                    <a:solidFill>
                      <a:schemeClr val="bg1"/>
                    </a:solidFill>
                  </a:rPr>
                  <a:t> qualitative</a:t>
                </a:r>
              </a:p>
            </p:txBody>
          </p:sp>
          <p:sp>
            <p:nvSpPr>
              <p:cNvPr id="56" name="Rectangle 55"/>
              <p:cNvSpPr/>
              <p:nvPr/>
            </p:nvSpPr>
            <p:spPr>
              <a:xfrm>
                <a:off x="4315046" y="5276985"/>
                <a:ext cx="1895171" cy="947585"/>
              </a:xfrm>
              <a:prstGeom prst="rect">
                <a:avLst/>
              </a:prstGeom>
              <a:solidFill>
                <a:srgbClr val="008A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solidFill>
                      <a:schemeClr val="bg1"/>
                    </a:solidFill>
                  </a:rPr>
                  <a:t>Model/patterns deployment</a:t>
                </a:r>
              </a:p>
              <a:p>
                <a:pPr marL="91440" indent="-91440" eaLnBrk="1" hangingPunct="1">
                  <a:buFont typeface="Arial" panose="020B0604020202020204" pitchFamily="34" charset="0"/>
                  <a:buChar char="•"/>
                </a:pPr>
                <a:r>
                  <a:rPr lang="en-US" sz="1400" dirty="0">
                    <a:solidFill>
                      <a:schemeClr val="bg1"/>
                    </a:solidFill>
                  </a:rPr>
                  <a:t> prediction</a:t>
                </a:r>
              </a:p>
              <a:p>
                <a:pPr marL="91440" indent="-91440" eaLnBrk="1" hangingPunct="1">
                  <a:buFont typeface="Arial" panose="020B0604020202020204" pitchFamily="34" charset="0"/>
                  <a:buChar char="•"/>
                </a:pPr>
                <a:r>
                  <a:rPr lang="en-US" sz="1400" dirty="0">
                    <a:solidFill>
                      <a:schemeClr val="bg1"/>
                    </a:solidFill>
                  </a:rPr>
                  <a:t> decision support</a:t>
                </a:r>
              </a:p>
            </p:txBody>
          </p:sp>
          <p:pic>
            <p:nvPicPr>
              <p:cNvPr id="2359" name="Picture 311" descr="C:\Users\ITSOUSER\Documents\CURRENT PROJECTS\WR1193955BL-refresh powerpoint\database1.png"/>
              <p:cNvPicPr>
                <a:picLocks noChangeAspect="1" noChangeArrowheads="1"/>
              </p:cNvPicPr>
              <p:nvPr/>
            </p:nvPicPr>
            <p:blipFill>
              <a:blip r:embed="rId8"/>
              <a:srcRect/>
              <a:stretch>
                <a:fillRect/>
              </a:stretch>
            </p:blipFill>
            <p:spPr bwMode="auto">
              <a:xfrm>
                <a:off x="1439006" y="4178807"/>
                <a:ext cx="479066" cy="467522"/>
              </a:xfrm>
              <a:prstGeom prst="rect">
                <a:avLst/>
              </a:prstGeom>
              <a:noFill/>
            </p:spPr>
          </p:pic>
          <p:pic>
            <p:nvPicPr>
              <p:cNvPr id="2361" name="Picture 313" descr="C:\Users\ITSOUSER\Documents\CURRENT PROJECTS\WR1193955BL-refresh powerpoint\Document1.png"/>
              <p:cNvPicPr>
                <a:picLocks noChangeAspect="1" noChangeArrowheads="1"/>
              </p:cNvPicPr>
              <p:nvPr/>
            </p:nvPicPr>
            <p:blipFill>
              <a:blip r:embed="rId9"/>
              <a:srcRect/>
              <a:stretch>
                <a:fillRect/>
              </a:stretch>
            </p:blipFill>
            <p:spPr bwMode="auto">
              <a:xfrm>
                <a:off x="884958" y="4299546"/>
                <a:ext cx="478034" cy="593421"/>
              </a:xfrm>
              <a:prstGeom prst="rect">
                <a:avLst/>
              </a:prstGeom>
              <a:noFill/>
            </p:spPr>
          </p:pic>
          <p:pic>
            <p:nvPicPr>
              <p:cNvPr id="2362" name="Picture 314" descr="C:\Users\ITSOUSER\Documents\CURRENT PROJECTS\WR1193955BL-refresh powerpoint\DocumentFile.png"/>
              <p:cNvPicPr>
                <a:picLocks noChangeAspect="1" noChangeArrowheads="1"/>
              </p:cNvPicPr>
              <p:nvPr/>
            </p:nvPicPr>
            <p:blipFill>
              <a:blip r:embed="rId10"/>
              <a:srcRect/>
              <a:stretch>
                <a:fillRect/>
              </a:stretch>
            </p:blipFill>
            <p:spPr bwMode="auto">
              <a:xfrm>
                <a:off x="698745" y="4610882"/>
                <a:ext cx="518490" cy="652582"/>
              </a:xfrm>
              <a:prstGeom prst="rect">
                <a:avLst/>
              </a:prstGeom>
              <a:noFill/>
            </p:spPr>
          </p:pic>
          <p:pic>
            <p:nvPicPr>
              <p:cNvPr id="2363" name="Picture 315" descr="C:\Users\ITSOUSER\Documents\CURRENT PROJECTS\WR1193955BL-refresh powerpoint\good-model.png"/>
              <p:cNvPicPr>
                <a:picLocks noChangeAspect="1" noChangeArrowheads="1"/>
              </p:cNvPicPr>
              <p:nvPr/>
            </p:nvPicPr>
            <p:blipFill>
              <a:blip r:embed="rId11"/>
              <a:srcRect/>
              <a:stretch>
                <a:fillRect/>
              </a:stretch>
            </p:blipFill>
            <p:spPr bwMode="auto">
              <a:xfrm>
                <a:off x="7010470" y="4926996"/>
                <a:ext cx="902297" cy="601531"/>
              </a:xfrm>
              <a:prstGeom prst="rect">
                <a:avLst/>
              </a:prstGeom>
              <a:noFill/>
            </p:spPr>
          </p:pic>
          <p:pic>
            <p:nvPicPr>
              <p:cNvPr id="2360" name="Picture 312" descr="C:\Users\ITSOUSER\Documents\CURRENT PROJECTS\WR1193955BL-refresh powerpoint\database2.png"/>
              <p:cNvPicPr>
                <a:picLocks noChangeAspect="1" noChangeArrowheads="1"/>
              </p:cNvPicPr>
              <p:nvPr/>
            </p:nvPicPr>
            <p:blipFill>
              <a:blip r:embed="rId12"/>
              <a:srcRect/>
              <a:stretch>
                <a:fillRect/>
              </a:stretch>
            </p:blipFill>
            <p:spPr bwMode="auto">
              <a:xfrm>
                <a:off x="1156103" y="5126082"/>
                <a:ext cx="553703" cy="540361"/>
              </a:xfrm>
              <a:prstGeom prst="rect">
                <a:avLst/>
              </a:prstGeom>
              <a:noFill/>
            </p:spPr>
          </p:pic>
          <p:sp>
            <p:nvSpPr>
              <p:cNvPr id="58" name="Right Arrow 57"/>
              <p:cNvSpPr/>
              <p:nvPr/>
            </p:nvSpPr>
            <p:spPr>
              <a:xfrm>
                <a:off x="1418654" y="4686979"/>
                <a:ext cx="607885" cy="366519"/>
              </a:xfrm>
              <a:prstGeom prst="rightArrow">
                <a:avLst/>
              </a:prstGeom>
              <a:solidFill>
                <a:srgbClr val="FFC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42948060"/>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p:cNvSpPr>
            <a:spLocks noGrp="1"/>
          </p:cNvSpPr>
          <p:nvPr>
            <p:ph type="title"/>
          </p:nvPr>
        </p:nvSpPr>
        <p:spPr>
          <a:xfrm>
            <a:off x="265113" y="593725"/>
            <a:ext cx="8545512" cy="425450"/>
          </a:xfrm>
        </p:spPr>
        <p:txBody>
          <a:bodyPr/>
          <a:lstStyle/>
          <a:p>
            <a:pPr eaLnBrk="1" hangingPunct="1"/>
            <a:r>
              <a:rPr lang="en-US" altLang="en-US" b="1" dirty="0">
                <a:solidFill>
                  <a:srgbClr val="3333FF"/>
                </a:solidFill>
              </a:rPr>
              <a:t>Preproces</a:t>
            </a:r>
            <a:r>
              <a:rPr lang="en-US" altLang="en-US" b="1" dirty="0"/>
              <a:t>sing: </a:t>
            </a:r>
            <a:r>
              <a:rPr lang="en-US" altLang="en-US" b="1" dirty="0">
                <a:solidFill>
                  <a:srgbClr val="3333FF"/>
                </a:solidFill>
              </a:rPr>
              <a:t>Matrix for Machine Learning</a:t>
            </a:r>
          </a:p>
        </p:txBody>
      </p:sp>
      <p:sp>
        <p:nvSpPr>
          <p:cNvPr id="177155" name="Rectangle 3"/>
          <p:cNvSpPr>
            <a:spLocks noChangeArrowheads="1"/>
          </p:cNvSpPr>
          <p:nvPr/>
        </p:nvSpPr>
        <p:spPr bwMode="auto">
          <a:xfrm>
            <a:off x="3089275" y="1797050"/>
            <a:ext cx="3125788" cy="4081463"/>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1"/>
              </a:buClr>
              <a:buFont typeface="Wingdings" panose="05000000000000000000" pitchFamily="2" charset="2"/>
              <a:buChar char="§"/>
              <a:defRPr sz="2000">
                <a:solidFill>
                  <a:srgbClr val="000000"/>
                </a:solidFill>
                <a:latin typeface="Arial" panose="020B0604020202020204" pitchFamily="34" charset="0"/>
                <a:ea typeface="MS PGothic" panose="020B0600070205080204" pitchFamily="34" charset="-128"/>
              </a:defRPr>
            </a:lvl1pPr>
            <a:lvl2pPr marL="37931725" indent="-37474525">
              <a:spcBef>
                <a:spcPct val="20000"/>
              </a:spcBef>
              <a:buClr>
                <a:schemeClr val="tx1"/>
              </a:buClr>
              <a:buFont typeface="Symbol" panose="05050102010706020507" pitchFamily="18" charset="2"/>
              <a:buChar char="-"/>
              <a:defRPr sz="2000">
                <a:solidFill>
                  <a:schemeClr val="tx1"/>
                </a:solidFill>
                <a:latin typeface="Arial" panose="020B0604020202020204" pitchFamily="34" charset="0"/>
                <a:ea typeface="MS PGothic" panose="020B0600070205080204" pitchFamily="34" charset="-128"/>
              </a:defRPr>
            </a:lvl2pPr>
            <a:lvl3pPr marL="855663" indent="-173038">
              <a:spcBef>
                <a:spcPct val="20000"/>
              </a:spcBef>
              <a:buClr>
                <a:schemeClr val="tx1"/>
              </a:buClr>
              <a:buChar char="•"/>
              <a:defRPr sz="2000">
                <a:solidFill>
                  <a:schemeClr val="tx1"/>
                </a:solidFill>
                <a:latin typeface="Arial" panose="020B0604020202020204" pitchFamily="34" charset="0"/>
                <a:ea typeface="MS PGothic" panose="020B0600070205080204" pitchFamily="34" charset="-128"/>
              </a:defRPr>
            </a:lvl3pPr>
            <a:lvl4pPr marL="1160463" indent="-22860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defRPr>
            </a:lvl4pPr>
            <a:lvl5pPr marL="1371600" indent="-173038">
              <a:spcBef>
                <a:spcPct val="20000"/>
              </a:spcBef>
              <a:buClr>
                <a:schemeClr val="tx1"/>
              </a:buClr>
              <a:defRPr sz="1200">
                <a:solidFill>
                  <a:schemeClr val="tx1"/>
                </a:solidFill>
                <a:latin typeface="Arial" panose="020B0604020202020204" pitchFamily="34" charset="0"/>
                <a:ea typeface="MS PGothic" panose="020B0600070205080204" pitchFamily="34" charset="-128"/>
              </a:defRPr>
            </a:lvl5pPr>
            <a:lvl6pPr marL="1828800" indent="-173038"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6pPr>
            <a:lvl7pPr marL="2286000" indent="-173038"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7pPr>
            <a:lvl8pPr marL="2743200" indent="-173038"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8pPr>
            <a:lvl9pPr marL="3200400" indent="-173038"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en-US" altLang="en-US" sz="1800">
              <a:solidFill>
                <a:schemeClr val="tx1"/>
              </a:solidFill>
              <a:latin typeface="Comic Sans MS" panose="030F0702030302020204" pitchFamily="66" charset="0"/>
              <a:cs typeface="Arial" panose="020B0604020202020204" pitchFamily="34" charset="0"/>
            </a:endParaRPr>
          </a:p>
        </p:txBody>
      </p:sp>
      <p:sp>
        <p:nvSpPr>
          <p:cNvPr id="177156" name="Line 5"/>
          <p:cNvSpPr>
            <a:spLocks noChangeShapeType="1"/>
          </p:cNvSpPr>
          <p:nvPr/>
        </p:nvSpPr>
        <p:spPr bwMode="auto">
          <a:xfrm>
            <a:off x="5910263" y="1801813"/>
            <a:ext cx="0" cy="407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p:nvPr/>
        </p:nvSpPr>
        <p:spPr bwMode="auto">
          <a:xfrm>
            <a:off x="6686550" y="2962275"/>
            <a:ext cx="2376488" cy="1323439"/>
          </a:xfrm>
          <a:prstGeom prst="rect">
            <a:avLst/>
          </a:prstGeom>
          <a:noFill/>
          <a:ln w="9525">
            <a:noFill/>
            <a:miter lim="800000"/>
            <a:headEnd/>
            <a:tailEnd/>
          </a:ln>
          <a:effectLst/>
        </p:spPr>
        <p:txBody>
          <a:bodyPr>
            <a:spAutoFit/>
          </a:bodyPr>
          <a:lstStyle/>
          <a:p>
            <a:pPr>
              <a:defRPr/>
            </a:pPr>
            <a:r>
              <a:rPr lang="en-US" sz="1600" u="sng" dirty="0">
                <a:solidFill>
                  <a:srgbClr val="000000"/>
                </a:solidFill>
                <a:ea typeface="+mn-ea"/>
              </a:rPr>
              <a:t>Known as:</a:t>
            </a:r>
          </a:p>
          <a:p>
            <a:pPr marL="171450" indent="-171450">
              <a:buFontTx/>
              <a:buChar char="-"/>
              <a:defRPr/>
            </a:pPr>
            <a:r>
              <a:rPr lang="en-US" sz="1600" dirty="0">
                <a:solidFill>
                  <a:srgbClr val="000000"/>
                </a:solidFill>
                <a:ea typeface="+mn-ea"/>
              </a:rPr>
              <a:t>Label</a:t>
            </a:r>
          </a:p>
          <a:p>
            <a:pPr marL="171450" indent="-171450">
              <a:buFontTx/>
              <a:buChar char="-"/>
              <a:defRPr/>
            </a:pPr>
            <a:r>
              <a:rPr lang="en-US" sz="1600" dirty="0">
                <a:solidFill>
                  <a:srgbClr val="000000"/>
                </a:solidFill>
                <a:ea typeface="+mn-ea"/>
              </a:rPr>
              <a:t>Target variable</a:t>
            </a:r>
          </a:p>
          <a:p>
            <a:pPr marL="171450" indent="-171450">
              <a:buFontTx/>
              <a:buChar char="-"/>
              <a:defRPr/>
            </a:pPr>
            <a:r>
              <a:rPr lang="en-US" sz="1600" dirty="0">
                <a:solidFill>
                  <a:srgbClr val="000000"/>
                </a:solidFill>
                <a:ea typeface="+mn-ea"/>
              </a:rPr>
              <a:t>Dependent variable</a:t>
            </a:r>
          </a:p>
          <a:p>
            <a:pPr>
              <a:defRPr/>
            </a:pPr>
            <a:r>
              <a:rPr lang="en-US" dirty="0">
                <a:solidFill>
                  <a:srgbClr val="000000"/>
                </a:solidFill>
                <a:ea typeface="+mn-ea"/>
              </a:rPr>
              <a:t>Scale or Categorical</a:t>
            </a:r>
            <a:endParaRPr lang="en-US" sz="1600" dirty="0">
              <a:solidFill>
                <a:srgbClr val="000000"/>
              </a:solidFill>
              <a:ea typeface="+mn-ea"/>
            </a:endParaRPr>
          </a:p>
        </p:txBody>
      </p:sp>
      <p:sp>
        <p:nvSpPr>
          <p:cNvPr id="9" name="TextBox 8"/>
          <p:cNvSpPr txBox="1"/>
          <p:nvPr/>
        </p:nvSpPr>
        <p:spPr bwMode="auto">
          <a:xfrm>
            <a:off x="174625" y="1362075"/>
            <a:ext cx="2309813" cy="1323439"/>
          </a:xfrm>
          <a:prstGeom prst="rect">
            <a:avLst/>
          </a:prstGeom>
          <a:noFill/>
          <a:ln w="9525">
            <a:noFill/>
            <a:miter lim="800000"/>
            <a:headEnd/>
            <a:tailEnd/>
          </a:ln>
          <a:effectLst/>
        </p:spPr>
        <p:txBody>
          <a:bodyPr>
            <a:spAutoFit/>
          </a:bodyPr>
          <a:lstStyle/>
          <a:p>
            <a:pPr>
              <a:defRPr/>
            </a:pPr>
            <a:r>
              <a:rPr lang="en-US" sz="1600" u="sng" dirty="0">
                <a:solidFill>
                  <a:srgbClr val="000000"/>
                </a:solidFill>
                <a:ea typeface="+mn-ea"/>
              </a:rPr>
              <a:t>Known as:</a:t>
            </a:r>
          </a:p>
          <a:p>
            <a:pPr marL="171450" indent="-171450">
              <a:buFontTx/>
              <a:buChar char="-"/>
              <a:defRPr/>
            </a:pPr>
            <a:r>
              <a:rPr lang="en-US" sz="1600" dirty="0">
                <a:solidFill>
                  <a:srgbClr val="000000"/>
                </a:solidFill>
                <a:ea typeface="+mn-ea"/>
              </a:rPr>
              <a:t>Attributes</a:t>
            </a:r>
          </a:p>
          <a:p>
            <a:pPr marL="171450" indent="-171450">
              <a:buFontTx/>
              <a:buChar char="-"/>
              <a:defRPr/>
            </a:pPr>
            <a:r>
              <a:rPr lang="en-US" dirty="0">
                <a:solidFill>
                  <a:srgbClr val="000000"/>
                </a:solidFill>
                <a:ea typeface="+mn-ea"/>
              </a:rPr>
              <a:t>Features</a:t>
            </a:r>
            <a:endParaRPr lang="en-US" sz="1600" dirty="0">
              <a:solidFill>
                <a:srgbClr val="000000"/>
              </a:solidFill>
              <a:ea typeface="+mn-ea"/>
            </a:endParaRPr>
          </a:p>
          <a:p>
            <a:pPr marL="171450" indent="-171450">
              <a:buFontTx/>
              <a:buChar char="-"/>
              <a:defRPr/>
            </a:pPr>
            <a:r>
              <a:rPr lang="en-US" sz="1600" dirty="0">
                <a:solidFill>
                  <a:srgbClr val="000000"/>
                </a:solidFill>
                <a:ea typeface="+mn-ea"/>
              </a:rPr>
              <a:t>Predictor variables</a:t>
            </a:r>
          </a:p>
          <a:p>
            <a:pPr marL="171450" indent="-171450">
              <a:buFontTx/>
              <a:buChar char="-"/>
              <a:defRPr/>
            </a:pPr>
            <a:r>
              <a:rPr lang="en-US" sz="1600" dirty="0">
                <a:solidFill>
                  <a:srgbClr val="000000"/>
                </a:solidFill>
                <a:ea typeface="+mn-ea"/>
              </a:rPr>
              <a:t>Explanatory variables</a:t>
            </a:r>
          </a:p>
        </p:txBody>
      </p:sp>
      <p:sp>
        <p:nvSpPr>
          <p:cNvPr id="3" name="TextBox 2"/>
          <p:cNvSpPr txBox="1"/>
          <p:nvPr/>
        </p:nvSpPr>
        <p:spPr bwMode="auto">
          <a:xfrm>
            <a:off x="3089275" y="1522413"/>
            <a:ext cx="3125788" cy="246062"/>
          </a:xfrm>
          <a:prstGeom prst="rect">
            <a:avLst/>
          </a:prstGeom>
          <a:noFill/>
          <a:ln w="9525">
            <a:noFill/>
            <a:miter lim="800000"/>
            <a:headEnd/>
            <a:tailEnd/>
          </a:ln>
          <a:effectLst/>
        </p:spPr>
        <p:txBody>
          <a:bodyPr>
            <a:spAutoFit/>
          </a:bodyPr>
          <a:lstStyle/>
          <a:p>
            <a:pPr>
              <a:defRPr/>
            </a:pPr>
            <a:r>
              <a:rPr lang="en-US" sz="1000" dirty="0">
                <a:solidFill>
                  <a:srgbClr val="000000"/>
                </a:solidFill>
                <a:ea typeface="+mn-ea"/>
              </a:rPr>
              <a:t>a1     a2     a3     a4     a5     a6     a7     a8     a9     t</a:t>
            </a:r>
          </a:p>
        </p:txBody>
      </p:sp>
      <p:cxnSp>
        <p:nvCxnSpPr>
          <p:cNvPr id="15" name="Straight Arrow Connector 14"/>
          <p:cNvCxnSpPr/>
          <p:nvPr/>
        </p:nvCxnSpPr>
        <p:spPr bwMode="auto">
          <a:xfrm flipH="1" flipV="1">
            <a:off x="6113463" y="2000250"/>
            <a:ext cx="1296987" cy="998538"/>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Straight Arrow Connector 19"/>
          <p:cNvCxnSpPr>
            <a:stCxn id="9" idx="3"/>
          </p:cNvCxnSpPr>
          <p:nvPr/>
        </p:nvCxnSpPr>
        <p:spPr bwMode="auto">
          <a:xfrm flipV="1">
            <a:off x="2484438" y="1700213"/>
            <a:ext cx="431800" cy="323582"/>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2" name="TextBox 21"/>
          <p:cNvSpPr txBox="1"/>
          <p:nvPr/>
        </p:nvSpPr>
        <p:spPr bwMode="auto">
          <a:xfrm>
            <a:off x="174625" y="2924175"/>
            <a:ext cx="2914650" cy="3540125"/>
          </a:xfrm>
          <a:prstGeom prst="rect">
            <a:avLst/>
          </a:prstGeom>
          <a:noFill/>
          <a:ln w="9525">
            <a:noFill/>
            <a:miter lim="800000"/>
            <a:headEnd/>
            <a:tailEnd/>
          </a:ln>
          <a:effectLst/>
        </p:spPr>
        <p:txBody>
          <a:bodyPr>
            <a:spAutoFit/>
          </a:bodyPr>
          <a:lstStyle/>
          <a:p>
            <a:pPr>
              <a:defRPr/>
            </a:pPr>
            <a:r>
              <a:rPr lang="en-US" sz="1600" u="sng" dirty="0">
                <a:solidFill>
                  <a:srgbClr val="000000"/>
                </a:solidFill>
                <a:ea typeface="+mn-ea"/>
              </a:rPr>
              <a:t>Scale variables:</a:t>
            </a:r>
          </a:p>
          <a:p>
            <a:pPr marL="171450" indent="-171450">
              <a:buFontTx/>
              <a:buChar char="-"/>
              <a:defRPr/>
            </a:pPr>
            <a:r>
              <a:rPr lang="en-US" sz="1600" dirty="0">
                <a:solidFill>
                  <a:srgbClr val="000000"/>
                </a:solidFill>
                <a:ea typeface="+mn-ea"/>
              </a:rPr>
              <a:t>Continuous variables, which can be measured on an interval scale or ratio scale</a:t>
            </a:r>
          </a:p>
          <a:p>
            <a:pPr marL="171450" indent="-171450">
              <a:buFontTx/>
              <a:buChar char="-"/>
              <a:defRPr/>
            </a:pPr>
            <a:r>
              <a:rPr lang="en-US" sz="1600" dirty="0">
                <a:solidFill>
                  <a:srgbClr val="000000"/>
                </a:solidFill>
                <a:ea typeface="+mn-ea"/>
              </a:rPr>
              <a:t>‘Weight’, ‘Temperature’, ‘Salary’, etc…</a:t>
            </a:r>
            <a:br>
              <a:rPr lang="en-US" sz="1600" dirty="0">
                <a:solidFill>
                  <a:srgbClr val="000000"/>
                </a:solidFill>
                <a:ea typeface="+mn-ea"/>
              </a:rPr>
            </a:br>
            <a:endParaRPr lang="en-US" sz="1600" dirty="0">
              <a:solidFill>
                <a:srgbClr val="000000"/>
              </a:solidFill>
              <a:ea typeface="+mn-ea"/>
            </a:endParaRPr>
          </a:p>
          <a:p>
            <a:pPr>
              <a:defRPr/>
            </a:pPr>
            <a:r>
              <a:rPr lang="en-US" sz="1600" u="sng" dirty="0">
                <a:solidFill>
                  <a:srgbClr val="000000"/>
                </a:solidFill>
                <a:ea typeface="+mn-ea"/>
              </a:rPr>
              <a:t>Categorical variables:</a:t>
            </a:r>
          </a:p>
          <a:p>
            <a:pPr marL="171450" indent="-171450">
              <a:buFontTx/>
              <a:buChar char="-"/>
              <a:defRPr/>
            </a:pPr>
            <a:r>
              <a:rPr lang="en-US" sz="1600" dirty="0">
                <a:solidFill>
                  <a:srgbClr val="000000"/>
                </a:solidFill>
                <a:ea typeface="+mn-ea"/>
              </a:rPr>
              <a:t>Data with a limited number of distinct values or categories (nominal or ordinal)</a:t>
            </a:r>
          </a:p>
          <a:p>
            <a:pPr marL="171450" indent="-171450">
              <a:buFontTx/>
              <a:buChar char="-"/>
              <a:defRPr/>
            </a:pPr>
            <a:r>
              <a:rPr lang="en-US" sz="1600" dirty="0">
                <a:solidFill>
                  <a:srgbClr val="000000"/>
                </a:solidFill>
                <a:ea typeface="+mn-ea"/>
              </a:rPr>
              <a:t>‘Hair color’, ‘Gender’, ‘Grape varieties’, etc…</a:t>
            </a:r>
          </a:p>
        </p:txBody>
      </p:sp>
      <p:cxnSp>
        <p:nvCxnSpPr>
          <p:cNvPr id="24" name="Straight Arrow Connector 23"/>
          <p:cNvCxnSpPr/>
          <p:nvPr/>
        </p:nvCxnSpPr>
        <p:spPr bwMode="auto">
          <a:xfrm flipV="1">
            <a:off x="2700338" y="3573463"/>
            <a:ext cx="1757362" cy="792162"/>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385142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5658" y="1705690"/>
            <a:ext cx="7394872" cy="4832762"/>
          </a:xfrm>
        </p:spPr>
      </p:pic>
      <p:sp>
        <p:nvSpPr>
          <p:cNvPr id="2" name="Title 1"/>
          <p:cNvSpPr>
            <a:spLocks noGrp="1"/>
          </p:cNvSpPr>
          <p:nvPr>
            <p:ph type="title"/>
          </p:nvPr>
        </p:nvSpPr>
        <p:spPr>
          <a:xfrm>
            <a:off x="265113" y="593725"/>
            <a:ext cx="8745072" cy="501650"/>
          </a:xfrm>
        </p:spPr>
        <p:txBody>
          <a:bodyPr>
            <a:normAutofit/>
          </a:bodyPr>
          <a:lstStyle/>
          <a:p>
            <a:r>
              <a:rPr lang="en-US" dirty="0" smtClean="0"/>
              <a:t>Machine Learning Impact Across Industries and Use Cases</a:t>
            </a:r>
            <a:endParaRPr lang="en-US" dirty="0"/>
          </a:p>
        </p:txBody>
      </p:sp>
      <p:sp>
        <p:nvSpPr>
          <p:cNvPr id="5" name="TextBox 4"/>
          <p:cNvSpPr txBox="1"/>
          <p:nvPr/>
        </p:nvSpPr>
        <p:spPr>
          <a:xfrm>
            <a:off x="224893" y="1178742"/>
            <a:ext cx="8666994" cy="526948"/>
          </a:xfrm>
          <a:prstGeom prst="rect">
            <a:avLst/>
          </a:prstGeom>
          <a:solidFill>
            <a:schemeClr val="bg1">
              <a:lumMod val="85000"/>
              <a:alpha val="81000"/>
            </a:schemeClr>
          </a:solidFill>
        </p:spPr>
        <p:txBody>
          <a:bodyPr wrap="square" rtlCol="0" anchor="ctr" anchorCtr="0">
            <a:noAutofit/>
          </a:bodyPr>
          <a:lstStyle/>
          <a:p>
            <a:pPr algn="ctr"/>
            <a:r>
              <a:rPr lang="en-US" sz="2800" b="1" dirty="0" smtClean="0">
                <a:solidFill>
                  <a:srgbClr val="00B050"/>
                </a:solidFill>
              </a:rPr>
              <a:t>$10s of Billions in each industry and use case</a:t>
            </a:r>
            <a:endParaRPr lang="en-US" sz="2800" b="1" dirty="0">
              <a:solidFill>
                <a:srgbClr val="00B050"/>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7762489" y="4716703"/>
            <a:ext cx="1707681" cy="551115"/>
          </a:xfrm>
          <a:prstGeom prst="rect">
            <a:avLst/>
          </a:prstGeom>
        </p:spPr>
      </p:pic>
      <p:sp>
        <p:nvSpPr>
          <p:cNvPr id="8" name="TextBox 7"/>
          <p:cNvSpPr txBox="1"/>
          <p:nvPr/>
        </p:nvSpPr>
        <p:spPr>
          <a:xfrm rot="16200000">
            <a:off x="-1148195" y="4132763"/>
            <a:ext cx="3426943" cy="680767"/>
          </a:xfrm>
          <a:prstGeom prst="rect">
            <a:avLst/>
          </a:prstGeom>
          <a:solidFill>
            <a:schemeClr val="bg1">
              <a:lumMod val="85000"/>
              <a:alpha val="81000"/>
            </a:schemeClr>
          </a:solidFill>
        </p:spPr>
        <p:txBody>
          <a:bodyPr wrap="square" rtlCol="0" anchor="ctr" anchorCtr="0">
            <a:noAutofit/>
          </a:bodyPr>
          <a:lstStyle/>
          <a:p>
            <a:pPr algn="ctr"/>
            <a:r>
              <a:rPr lang="en-US" sz="2000" b="1" dirty="0" smtClean="0">
                <a:solidFill>
                  <a:srgbClr val="00B050"/>
                </a:solidFill>
              </a:rPr>
              <a:t>Data Science Solutions</a:t>
            </a:r>
            <a:endParaRPr lang="en-US" sz="2000" b="1" dirty="0">
              <a:solidFill>
                <a:srgbClr val="00B050"/>
              </a:solidFill>
            </a:endParaRPr>
          </a:p>
        </p:txBody>
      </p:sp>
    </p:spTree>
    <p:extLst>
      <p:ext uri="{BB962C8B-B14F-4D97-AF65-F5344CB8AC3E}">
        <p14:creationId xmlns:p14="http://schemas.microsoft.com/office/powerpoint/2010/main" val="146458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en-US" altLang="en-US" dirty="0"/>
              <a:t>Data pre-processing (preparation)</a:t>
            </a:r>
          </a:p>
        </p:txBody>
      </p:sp>
      <p:sp>
        <p:nvSpPr>
          <p:cNvPr id="13315" name="Rectangle 3"/>
          <p:cNvSpPr>
            <a:spLocks noGrp="1" noChangeArrowheads="1"/>
          </p:cNvSpPr>
          <p:nvPr>
            <p:ph type="body" idx="4294967295"/>
          </p:nvPr>
        </p:nvSpPr>
        <p:spPr/>
        <p:txBody>
          <a:bodyPr/>
          <a:lstStyle/>
          <a:p>
            <a:r>
              <a:rPr lang="en-US" altLang="en-US" dirty="0"/>
              <a:t>Data preparation can be very time consuming depending on:</a:t>
            </a:r>
          </a:p>
          <a:p>
            <a:pPr lvl="1"/>
            <a:r>
              <a:rPr lang="en-US" altLang="en-US" dirty="0"/>
              <a:t>The state of the original data</a:t>
            </a:r>
          </a:p>
          <a:p>
            <a:pPr lvl="2"/>
            <a:r>
              <a:rPr lang="en-US" altLang="en-US" dirty="0"/>
              <a:t>Data is typically collected in a “human” friendly format</a:t>
            </a:r>
          </a:p>
          <a:p>
            <a:pPr marL="290513" lvl="1" indent="0">
              <a:buNone/>
            </a:pPr>
            <a:endParaRPr lang="en-US" altLang="en-US" dirty="0"/>
          </a:p>
          <a:p>
            <a:pPr lvl="1"/>
            <a:r>
              <a:rPr lang="en-US" altLang="en-US" dirty="0"/>
              <a:t>The desired final state of the data (as required by the machine learning models and algorithms)</a:t>
            </a:r>
          </a:p>
          <a:p>
            <a:pPr lvl="2"/>
            <a:r>
              <a:rPr lang="en-US" altLang="en-US" dirty="0"/>
              <a:t>The desired final state is typically some “algorithm” friendly format</a:t>
            </a:r>
          </a:p>
          <a:p>
            <a:pPr marL="290513" lvl="1" indent="0">
              <a:buNone/>
            </a:pPr>
            <a:endParaRPr lang="en-US" altLang="en-US" dirty="0"/>
          </a:p>
          <a:p>
            <a:pPr lvl="1"/>
            <a:r>
              <a:rPr lang="en-US" altLang="en-US" dirty="0"/>
              <a:t>There may be a need for a (long) pipeline of transformations before </a:t>
            </a:r>
            <a:br>
              <a:rPr lang="en-US" altLang="en-US" dirty="0"/>
            </a:br>
            <a:r>
              <a:rPr lang="en-US" altLang="en-US" dirty="0"/>
              <a:t>the data is ready to be consumed by a model:</a:t>
            </a:r>
          </a:p>
          <a:p>
            <a:pPr lvl="2"/>
            <a:r>
              <a:rPr lang="en-US" altLang="en-US" dirty="0"/>
              <a:t>These transformations can be done manually (write code)</a:t>
            </a:r>
          </a:p>
          <a:p>
            <a:pPr lvl="2"/>
            <a:r>
              <a:rPr lang="en-US" altLang="en-US" dirty="0"/>
              <a:t>These transformations can be done through tools</a:t>
            </a:r>
          </a:p>
          <a:p>
            <a:pPr marL="290513" lvl="1" indent="0">
              <a:buNone/>
            </a:pPr>
            <a:endParaRPr lang="en-US" altLang="en-US" dirty="0"/>
          </a:p>
        </p:txBody>
      </p:sp>
    </p:spTree>
    <p:extLst>
      <p:ext uri="{BB962C8B-B14F-4D97-AF65-F5344CB8AC3E}">
        <p14:creationId xmlns:p14="http://schemas.microsoft.com/office/powerpoint/2010/main" val="2166591532"/>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en-US" altLang="en-US" dirty="0"/>
              <a:t>Data pre-processing (preparation)</a:t>
            </a:r>
          </a:p>
        </p:txBody>
      </p:sp>
      <p:sp>
        <p:nvSpPr>
          <p:cNvPr id="13315" name="Rectangle 3"/>
          <p:cNvSpPr>
            <a:spLocks noGrp="1" noChangeArrowheads="1"/>
          </p:cNvSpPr>
          <p:nvPr>
            <p:ph type="body" idx="4294967295"/>
          </p:nvPr>
        </p:nvSpPr>
        <p:spPr/>
        <p:txBody>
          <a:bodyPr/>
          <a:lstStyle/>
          <a:p>
            <a:r>
              <a:rPr lang="en-US" altLang="en-US" dirty="0"/>
              <a:t>Data can be missing values:</a:t>
            </a:r>
          </a:p>
          <a:p>
            <a:pPr lvl="1"/>
            <a:r>
              <a:rPr lang="en-US" altLang="en-US" dirty="0"/>
              <a:t>Blank fields</a:t>
            </a:r>
          </a:p>
          <a:p>
            <a:pPr lvl="1"/>
            <a:r>
              <a:rPr lang="en-US" altLang="en-US" dirty="0"/>
              <a:t>Fields with dummy values (9999)</a:t>
            </a:r>
          </a:p>
          <a:p>
            <a:pPr lvl="1"/>
            <a:r>
              <a:rPr lang="en-US" altLang="en-US" dirty="0"/>
              <a:t>Fields with “U” or “Unknown”</a:t>
            </a:r>
          </a:p>
          <a:p>
            <a:pPr marL="290513" lvl="1" indent="0">
              <a:buNone/>
            </a:pPr>
            <a:endParaRPr lang="en-US" altLang="en-US" dirty="0"/>
          </a:p>
          <a:p>
            <a:pPr lvl="0">
              <a:buClr>
                <a:srgbClr val="000000"/>
              </a:buClr>
            </a:pPr>
            <a:r>
              <a:rPr lang="en-US" altLang="en-US" dirty="0"/>
              <a:t>Data can be corrupt or incoherent:</a:t>
            </a:r>
          </a:p>
          <a:p>
            <a:pPr lvl="1">
              <a:buClr>
                <a:srgbClr val="000000"/>
              </a:buClr>
            </a:pPr>
            <a:r>
              <a:rPr lang="en-US" altLang="en-US" dirty="0"/>
              <a:t>Data fields can be in the wrong place (strings where numbers are expected)</a:t>
            </a:r>
          </a:p>
          <a:p>
            <a:pPr lvl="1">
              <a:buClr>
                <a:srgbClr val="000000"/>
              </a:buClr>
            </a:pPr>
            <a:r>
              <a:rPr lang="en-US" altLang="en-US" dirty="0"/>
              <a:t>Spurious “End of Line” characters can chop original lines of data into several lines and cause data fields in the wrong place</a:t>
            </a:r>
          </a:p>
          <a:p>
            <a:pPr lvl="1">
              <a:buClr>
                <a:srgbClr val="000000"/>
              </a:buClr>
            </a:pPr>
            <a:r>
              <a:rPr lang="en-US" altLang="en-US" dirty="0"/>
              <a:t>Data entered in different formats: USA / US / United States </a:t>
            </a:r>
          </a:p>
          <a:p>
            <a:pPr>
              <a:buClr>
                <a:srgbClr val="000000"/>
              </a:buClr>
            </a:pPr>
            <a:endParaRPr lang="en-US" altLang="en-US" dirty="0"/>
          </a:p>
          <a:p>
            <a:pPr>
              <a:buClr>
                <a:srgbClr val="000000"/>
              </a:buClr>
            </a:pPr>
            <a:r>
              <a:rPr lang="en-US" altLang="en-US" dirty="0"/>
              <a:t>These aspects of data preparation are often referred to as:</a:t>
            </a:r>
          </a:p>
          <a:p>
            <a:pPr lvl="1">
              <a:buClr>
                <a:srgbClr val="000000"/>
              </a:buClr>
            </a:pPr>
            <a:r>
              <a:rPr lang="en-US" altLang="en-US" dirty="0"/>
              <a:t>Data cleansing / wrangling</a:t>
            </a:r>
          </a:p>
          <a:p>
            <a:pPr marL="290513" lvl="1" indent="0">
              <a:buNone/>
            </a:pPr>
            <a:endParaRPr lang="en-US" altLang="en-US" dirty="0"/>
          </a:p>
          <a:p>
            <a:pPr marL="290513" lvl="1" indent="0">
              <a:buNone/>
            </a:pPr>
            <a:endParaRPr lang="en-US" altLang="en-US" dirty="0"/>
          </a:p>
        </p:txBody>
      </p:sp>
    </p:spTree>
    <p:extLst>
      <p:ext uri="{BB962C8B-B14F-4D97-AF65-F5344CB8AC3E}">
        <p14:creationId xmlns:p14="http://schemas.microsoft.com/office/powerpoint/2010/main" val="4171627747"/>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en-US" altLang="en-US" dirty="0"/>
              <a:t>Data pre-processing (preparation)</a:t>
            </a:r>
          </a:p>
        </p:txBody>
      </p:sp>
      <p:sp>
        <p:nvSpPr>
          <p:cNvPr id="13315" name="Rectangle 3"/>
          <p:cNvSpPr>
            <a:spLocks noGrp="1" noChangeArrowheads="1"/>
          </p:cNvSpPr>
          <p:nvPr>
            <p:ph type="body" idx="4294967295"/>
          </p:nvPr>
        </p:nvSpPr>
        <p:spPr/>
        <p:txBody>
          <a:bodyPr/>
          <a:lstStyle/>
          <a:p>
            <a:pPr lvl="0">
              <a:buClr>
                <a:srgbClr val="000000"/>
              </a:buClr>
            </a:pPr>
            <a:r>
              <a:rPr lang="en-US" altLang="en-US" dirty="0"/>
              <a:t>Data dimensionality may need to be reduced:</a:t>
            </a:r>
          </a:p>
          <a:p>
            <a:pPr lvl="0">
              <a:buClr>
                <a:srgbClr val="000000"/>
              </a:buClr>
            </a:pPr>
            <a:endParaRPr lang="en-US" altLang="en-US" dirty="0"/>
          </a:p>
          <a:p>
            <a:pPr lvl="0">
              <a:buClr>
                <a:srgbClr val="000000"/>
              </a:buClr>
            </a:pPr>
            <a:r>
              <a:rPr lang="en-US" altLang="en-US" dirty="0"/>
              <a:t>The idea behind reducing data dimensionality is that data raw data tends to have two subcomponents:</a:t>
            </a:r>
          </a:p>
          <a:p>
            <a:pPr lvl="1">
              <a:buClr>
                <a:srgbClr val="000000"/>
              </a:buClr>
            </a:pPr>
            <a:r>
              <a:rPr lang="en-US" altLang="en-US" dirty="0"/>
              <a:t>“Useful features” (aka structure)</a:t>
            </a:r>
          </a:p>
          <a:p>
            <a:pPr lvl="1">
              <a:buClr>
                <a:srgbClr val="000000"/>
              </a:buClr>
            </a:pPr>
            <a:r>
              <a:rPr lang="en-US" altLang="en-US" dirty="0"/>
              <a:t>Noise (random and irrelevant)</a:t>
            </a:r>
          </a:p>
          <a:p>
            <a:pPr lvl="1">
              <a:buClr>
                <a:srgbClr val="000000"/>
              </a:buClr>
            </a:pPr>
            <a:r>
              <a:rPr lang="en-US" altLang="en-US" dirty="0"/>
              <a:t>Extracting the structure makes for better models</a:t>
            </a:r>
          </a:p>
          <a:p>
            <a:pPr lvl="1">
              <a:buClr>
                <a:srgbClr val="000000"/>
              </a:buClr>
            </a:pPr>
            <a:endParaRPr lang="en-US" altLang="en-US" dirty="0"/>
          </a:p>
          <a:p>
            <a:pPr lvl="1">
              <a:buClr>
                <a:srgbClr val="000000"/>
              </a:buClr>
            </a:pPr>
            <a:r>
              <a:rPr lang="en-US" altLang="en-US" dirty="0"/>
              <a:t>Examples of applications of dimensionality reduction</a:t>
            </a:r>
          </a:p>
          <a:p>
            <a:pPr lvl="2">
              <a:buClr>
                <a:srgbClr val="000000"/>
              </a:buClr>
            </a:pPr>
            <a:r>
              <a:rPr lang="en-US" altLang="en-US" dirty="0"/>
              <a:t>Extracting the important features in face/pattern recognition</a:t>
            </a:r>
          </a:p>
          <a:p>
            <a:pPr lvl="2">
              <a:buClr>
                <a:srgbClr val="000000"/>
              </a:buClr>
            </a:pPr>
            <a:r>
              <a:rPr lang="en-US" altLang="en-US" dirty="0"/>
              <a:t>Removing stop words when working on text classification</a:t>
            </a:r>
          </a:p>
          <a:p>
            <a:pPr lvl="2">
              <a:buClr>
                <a:srgbClr val="000000"/>
              </a:buClr>
            </a:pPr>
            <a:r>
              <a:rPr lang="en-US" altLang="en-US" dirty="0"/>
              <a:t>Stemming: </a:t>
            </a:r>
            <a:r>
              <a:rPr lang="en-US" altLang="en-US" dirty="0">
                <a:solidFill>
                  <a:srgbClr val="008ABF"/>
                </a:solidFill>
              </a:rPr>
              <a:t>fish</a:t>
            </a:r>
            <a:r>
              <a:rPr lang="en-US" altLang="en-US" dirty="0"/>
              <a:t>ing, </a:t>
            </a:r>
            <a:r>
              <a:rPr lang="en-US" altLang="en-US" dirty="0">
                <a:solidFill>
                  <a:srgbClr val="008ABF"/>
                </a:solidFill>
              </a:rPr>
              <a:t>fish</a:t>
            </a:r>
            <a:r>
              <a:rPr lang="en-US" altLang="en-US" dirty="0"/>
              <a:t>ed, </a:t>
            </a:r>
            <a:r>
              <a:rPr lang="en-US" altLang="en-US" dirty="0">
                <a:solidFill>
                  <a:srgbClr val="008ABF"/>
                </a:solidFill>
              </a:rPr>
              <a:t>fish</a:t>
            </a:r>
            <a:r>
              <a:rPr lang="en-US" altLang="en-US" dirty="0"/>
              <a:t>er </a:t>
            </a:r>
            <a:r>
              <a:rPr lang="en-US" altLang="en-US" dirty="0">
                <a:solidFill>
                  <a:srgbClr val="008ABF"/>
                </a:solidFill>
                <a:sym typeface="Wingdings" panose="05000000000000000000" pitchFamily="2" charset="2"/>
              </a:rPr>
              <a:t></a:t>
            </a:r>
            <a:r>
              <a:rPr lang="en-US" altLang="en-US" dirty="0">
                <a:sym typeface="Wingdings" panose="05000000000000000000" pitchFamily="2" charset="2"/>
              </a:rPr>
              <a:t> fish</a:t>
            </a:r>
          </a:p>
          <a:p>
            <a:pPr lvl="2">
              <a:buClr>
                <a:srgbClr val="000000"/>
              </a:buClr>
            </a:pPr>
            <a:endParaRPr lang="en-US" altLang="en-US" dirty="0"/>
          </a:p>
          <a:p>
            <a:pPr lvl="1">
              <a:buClr>
                <a:srgbClr val="000000"/>
              </a:buClr>
            </a:pPr>
            <a:r>
              <a:rPr lang="en-US" altLang="en-US" dirty="0">
                <a:solidFill>
                  <a:srgbClr val="000000"/>
                </a:solidFill>
              </a:rPr>
              <a:t>Examples methods of dimensionality reduction</a:t>
            </a:r>
          </a:p>
          <a:p>
            <a:pPr lvl="2">
              <a:buClr>
                <a:srgbClr val="000000"/>
              </a:buClr>
            </a:pPr>
            <a:r>
              <a:rPr lang="en-US" altLang="en-US" dirty="0">
                <a:solidFill>
                  <a:srgbClr val="000000"/>
                </a:solidFill>
              </a:rPr>
              <a:t>Principal Component Analysis</a:t>
            </a:r>
          </a:p>
          <a:p>
            <a:pPr lvl="2">
              <a:buClr>
                <a:srgbClr val="000000"/>
              </a:buClr>
            </a:pPr>
            <a:r>
              <a:rPr lang="en-US" altLang="en-US" dirty="0">
                <a:solidFill>
                  <a:srgbClr val="000000"/>
                </a:solidFill>
              </a:rPr>
              <a:t>Singular Value Decomposition</a:t>
            </a:r>
          </a:p>
          <a:p>
            <a:pPr marL="290513" lvl="1" indent="0">
              <a:buNone/>
            </a:pPr>
            <a:endParaRPr lang="en-US" altLang="en-US" dirty="0"/>
          </a:p>
        </p:txBody>
      </p:sp>
    </p:spTree>
    <p:extLst>
      <p:ext uri="{BB962C8B-B14F-4D97-AF65-F5344CB8AC3E}">
        <p14:creationId xmlns:p14="http://schemas.microsoft.com/office/powerpoint/2010/main" val="4270100154"/>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en-US" altLang="en-US" dirty="0"/>
              <a:t>Data pre-processing (preparation)</a:t>
            </a:r>
          </a:p>
        </p:txBody>
      </p:sp>
      <p:sp>
        <p:nvSpPr>
          <p:cNvPr id="13315" name="Rectangle 3"/>
          <p:cNvSpPr>
            <a:spLocks noGrp="1" noChangeArrowheads="1"/>
          </p:cNvSpPr>
          <p:nvPr>
            <p:ph type="body" idx="4294967295"/>
          </p:nvPr>
        </p:nvSpPr>
        <p:spPr>
          <a:xfrm>
            <a:off x="266700" y="1269874"/>
            <a:ext cx="8635760" cy="5099176"/>
          </a:xfrm>
        </p:spPr>
        <p:txBody>
          <a:bodyPr/>
          <a:lstStyle/>
          <a:p>
            <a:pPr lvl="0">
              <a:buClr>
                <a:srgbClr val="000000"/>
              </a:buClr>
            </a:pPr>
            <a:r>
              <a:rPr lang="en-US" altLang="en-US" dirty="0"/>
              <a:t>Data may need to be transformed to match algorithms requirements:</a:t>
            </a:r>
          </a:p>
          <a:p>
            <a:pPr lvl="1">
              <a:buClr>
                <a:srgbClr val="000000"/>
              </a:buClr>
            </a:pPr>
            <a:r>
              <a:rPr lang="en-US" altLang="en-US" dirty="0"/>
              <a:t>Tokenizing (typical in text processing)</a:t>
            </a:r>
          </a:p>
          <a:p>
            <a:pPr marL="290513" lvl="1" indent="0">
              <a:buClr>
                <a:srgbClr val="000000"/>
              </a:buClr>
              <a:buNone/>
            </a:pPr>
            <a:endParaRPr lang="en-US" altLang="en-US" dirty="0"/>
          </a:p>
          <a:p>
            <a:pPr lvl="1">
              <a:buClr>
                <a:srgbClr val="000000"/>
              </a:buClr>
            </a:pPr>
            <a:r>
              <a:rPr lang="en-US" altLang="en-US" dirty="0" err="1"/>
              <a:t>Vectorizing</a:t>
            </a:r>
            <a:r>
              <a:rPr lang="en-US" altLang="en-US" dirty="0"/>
              <a:t> (several algorithms in Spark </a:t>
            </a:r>
            <a:r>
              <a:rPr lang="en-US" altLang="en-US" dirty="0" err="1"/>
              <a:t>MLlib</a:t>
            </a:r>
            <a:r>
              <a:rPr lang="en-US" altLang="en-US" dirty="0"/>
              <a:t> require this)</a:t>
            </a:r>
          </a:p>
          <a:p>
            <a:pPr lvl="2">
              <a:buClr>
                <a:srgbClr val="000000"/>
              </a:buClr>
            </a:pPr>
            <a:r>
              <a:rPr lang="en-US" altLang="en-US" dirty="0"/>
              <a:t>Transform data into Vector arrays </a:t>
            </a:r>
          </a:p>
          <a:p>
            <a:pPr lvl="2">
              <a:buClr>
                <a:srgbClr val="000000"/>
              </a:buClr>
            </a:pPr>
            <a:r>
              <a:rPr lang="en-US" altLang="en-US" dirty="0"/>
              <a:t>Can be done manually (write Python or Scala code)</a:t>
            </a:r>
          </a:p>
          <a:p>
            <a:pPr lvl="2">
              <a:buClr>
                <a:srgbClr val="000000"/>
              </a:buClr>
            </a:pPr>
            <a:r>
              <a:rPr lang="en-US" altLang="en-US" dirty="0"/>
              <a:t>Can be done using tools (</a:t>
            </a:r>
            <a:r>
              <a:rPr lang="en-US" altLang="en-US" dirty="0" err="1"/>
              <a:t>VectorAssembler</a:t>
            </a:r>
            <a:r>
              <a:rPr lang="en-US" altLang="en-US" dirty="0"/>
              <a:t> in the new ML package)</a:t>
            </a:r>
          </a:p>
          <a:p>
            <a:pPr lvl="3">
              <a:buClr>
                <a:srgbClr val="000000"/>
              </a:buClr>
            </a:pPr>
            <a:r>
              <a:rPr lang="en-US" altLang="en-US" dirty="0"/>
              <a:t>(TF-IDF in text processing)</a:t>
            </a:r>
          </a:p>
          <a:p>
            <a:pPr lvl="3">
              <a:buClr>
                <a:srgbClr val="000000"/>
              </a:buClr>
            </a:pPr>
            <a:r>
              <a:rPr lang="en-US" altLang="en-US" dirty="0"/>
              <a:t>Word2Vec</a:t>
            </a:r>
          </a:p>
          <a:p>
            <a:pPr marL="633413" lvl="2" indent="0">
              <a:buClr>
                <a:srgbClr val="000000"/>
              </a:buClr>
              <a:buNone/>
            </a:pPr>
            <a:endParaRPr lang="en-US" altLang="en-US" dirty="0"/>
          </a:p>
          <a:p>
            <a:pPr lvl="1">
              <a:buClr>
                <a:srgbClr val="000000"/>
              </a:buClr>
            </a:pPr>
            <a:r>
              <a:rPr lang="en-US" altLang="en-US" dirty="0" err="1"/>
              <a:t>Bucketizing</a:t>
            </a:r>
            <a:endParaRPr lang="en-US" altLang="en-US" dirty="0"/>
          </a:p>
          <a:p>
            <a:pPr lvl="2">
              <a:buClr>
                <a:srgbClr val="000000"/>
              </a:buClr>
            </a:pPr>
            <a:r>
              <a:rPr lang="en-US" altLang="en-US" dirty="0"/>
              <a:t>Transform a range of continuous values into a set of buckets</a:t>
            </a:r>
          </a:p>
          <a:p>
            <a:pPr marL="1254125" lvl="3" indent="0">
              <a:buClr>
                <a:srgbClr val="000000"/>
              </a:buClr>
              <a:buNone/>
            </a:pPr>
            <a:endParaRPr lang="en-US" altLang="en-US" dirty="0"/>
          </a:p>
        </p:txBody>
      </p:sp>
    </p:spTree>
    <p:extLst>
      <p:ext uri="{BB962C8B-B14F-4D97-AF65-F5344CB8AC3E}">
        <p14:creationId xmlns:p14="http://schemas.microsoft.com/office/powerpoint/2010/main" val="3339573277"/>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en-US" altLang="en-US" dirty="0"/>
              <a:t>Data pre-processing (preparation)</a:t>
            </a:r>
          </a:p>
        </p:txBody>
      </p:sp>
      <p:sp>
        <p:nvSpPr>
          <p:cNvPr id="13315" name="Rectangle 3"/>
          <p:cNvSpPr>
            <a:spLocks noGrp="1" noChangeArrowheads="1"/>
          </p:cNvSpPr>
          <p:nvPr>
            <p:ph type="body" idx="4294967295"/>
          </p:nvPr>
        </p:nvSpPr>
        <p:spPr>
          <a:xfrm>
            <a:off x="266699" y="1269874"/>
            <a:ext cx="8644387" cy="2004954"/>
          </a:xfrm>
        </p:spPr>
        <p:txBody>
          <a:bodyPr/>
          <a:lstStyle/>
          <a:p>
            <a:pPr lvl="0">
              <a:buClr>
                <a:srgbClr val="000000"/>
              </a:buClr>
            </a:pPr>
            <a:r>
              <a:rPr lang="en-US" altLang="en-US" dirty="0"/>
              <a:t>Data may need to be transformed to match algorithms requirements:</a:t>
            </a:r>
          </a:p>
          <a:p>
            <a:pPr marL="1254125" lvl="3" indent="0">
              <a:buClr>
                <a:srgbClr val="000000"/>
              </a:buClr>
              <a:buNone/>
            </a:pPr>
            <a:endParaRPr lang="en-US" altLang="en-US" dirty="0"/>
          </a:p>
          <a:p>
            <a:pPr lvl="1">
              <a:buClr>
                <a:srgbClr val="000000"/>
              </a:buClr>
            </a:pPr>
            <a:r>
              <a:rPr lang="en-US" altLang="en-US" dirty="0"/>
              <a:t>Standardization</a:t>
            </a:r>
          </a:p>
          <a:p>
            <a:pPr lvl="2">
              <a:buClr>
                <a:srgbClr val="000000"/>
              </a:buClr>
            </a:pPr>
            <a:r>
              <a:rPr lang="en-US" altLang="en-US" dirty="0"/>
              <a:t>Transform data to a set of Vector with Zero mean and Unit Standard deviation</a:t>
            </a:r>
          </a:p>
          <a:p>
            <a:pPr lvl="2">
              <a:buClr>
                <a:srgbClr val="000000"/>
              </a:buClr>
            </a:pPr>
            <a:r>
              <a:rPr lang="en-US" altLang="en-US" dirty="0"/>
              <a:t>Linear Regression with SGD in Spark </a:t>
            </a:r>
            <a:r>
              <a:rPr lang="en-US" altLang="en-US" dirty="0" err="1"/>
              <a:t>MLlib</a:t>
            </a:r>
            <a:r>
              <a:rPr lang="en-US" altLang="en-US" dirty="0"/>
              <a:t> requires this</a:t>
            </a:r>
          </a:p>
          <a:p>
            <a:pPr marL="290513" lvl="1" indent="0">
              <a:buNone/>
            </a:pPr>
            <a:endParaRPr lang="en-US" altLang="en-US" dirty="0"/>
          </a:p>
        </p:txBody>
      </p:sp>
      <p:pic>
        <p:nvPicPr>
          <p:cNvPr id="2" name="Picture 1"/>
          <p:cNvPicPr>
            <a:picLocks noChangeAspect="1"/>
          </p:cNvPicPr>
          <p:nvPr/>
        </p:nvPicPr>
        <p:blipFill>
          <a:blip r:embed="rId2"/>
          <a:stretch>
            <a:fillRect/>
          </a:stretch>
        </p:blipFill>
        <p:spPr>
          <a:xfrm>
            <a:off x="2015645" y="3274828"/>
            <a:ext cx="4746662" cy="3310352"/>
          </a:xfrm>
          <a:prstGeom prst="rect">
            <a:avLst/>
          </a:prstGeom>
        </p:spPr>
      </p:pic>
      <p:sp>
        <p:nvSpPr>
          <p:cNvPr id="4" name="TextBox 3"/>
          <p:cNvSpPr txBox="1"/>
          <p:nvPr/>
        </p:nvSpPr>
        <p:spPr>
          <a:xfrm>
            <a:off x="506726" y="3674676"/>
            <a:ext cx="776175" cy="584775"/>
          </a:xfrm>
          <a:prstGeom prst="rect">
            <a:avLst/>
          </a:prstGeom>
          <a:solidFill>
            <a:srgbClr val="008ABF"/>
          </a:solidFill>
          <a:ln>
            <a:noFill/>
          </a:ln>
        </p:spPr>
        <p:txBody>
          <a:bodyPr wrap="none" rtlCol="0">
            <a:spAutoFit/>
          </a:bodyPr>
          <a:lstStyle/>
          <a:p>
            <a:pPr algn="ctr"/>
            <a:r>
              <a:rPr lang="en-US" sz="1600" dirty="0">
                <a:solidFill>
                  <a:schemeClr val="bg1"/>
                </a:solidFill>
              </a:rPr>
              <a:t>House</a:t>
            </a:r>
          </a:p>
          <a:p>
            <a:pPr algn="ctr"/>
            <a:r>
              <a:rPr lang="en-US" sz="1600" dirty="0">
                <a:solidFill>
                  <a:schemeClr val="bg1"/>
                </a:solidFill>
              </a:rPr>
              <a:t>price</a:t>
            </a:r>
          </a:p>
        </p:txBody>
      </p:sp>
      <p:sp>
        <p:nvSpPr>
          <p:cNvPr id="10" name="TextBox 9"/>
          <p:cNvSpPr txBox="1"/>
          <p:nvPr/>
        </p:nvSpPr>
        <p:spPr>
          <a:xfrm>
            <a:off x="506726" y="4847811"/>
            <a:ext cx="776175" cy="584775"/>
          </a:xfrm>
          <a:prstGeom prst="rect">
            <a:avLst/>
          </a:prstGeom>
          <a:solidFill>
            <a:srgbClr val="008ABF"/>
          </a:solidFill>
          <a:ln>
            <a:noFill/>
          </a:ln>
        </p:spPr>
        <p:txBody>
          <a:bodyPr wrap="none" rtlCol="0">
            <a:spAutoFit/>
          </a:bodyPr>
          <a:lstStyle/>
          <a:p>
            <a:pPr algn="ctr"/>
            <a:r>
              <a:rPr lang="en-US" sz="1600" dirty="0">
                <a:solidFill>
                  <a:schemeClr val="bg1"/>
                </a:solidFill>
              </a:rPr>
              <a:t>House</a:t>
            </a:r>
          </a:p>
          <a:p>
            <a:pPr algn="ctr"/>
            <a:r>
              <a:rPr lang="en-US" sz="1600" dirty="0">
                <a:solidFill>
                  <a:schemeClr val="bg1"/>
                </a:solidFill>
              </a:rPr>
              <a:t>price</a:t>
            </a:r>
          </a:p>
        </p:txBody>
      </p:sp>
      <p:cxnSp>
        <p:nvCxnSpPr>
          <p:cNvPr id="16" name="Straight Arrow Connector 15"/>
          <p:cNvCxnSpPr/>
          <p:nvPr/>
        </p:nvCxnSpPr>
        <p:spPr>
          <a:xfrm>
            <a:off x="1199071" y="4002657"/>
            <a:ext cx="897148" cy="0"/>
          </a:xfrm>
          <a:prstGeom prst="straightConnector1">
            <a:avLst/>
          </a:prstGeom>
          <a:ln>
            <a:solidFill>
              <a:srgbClr val="008AB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190445" y="5149970"/>
            <a:ext cx="897148" cy="0"/>
          </a:xfrm>
          <a:prstGeom prst="straightConnector1">
            <a:avLst/>
          </a:prstGeom>
          <a:ln>
            <a:solidFill>
              <a:srgbClr val="008AB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3959524" y="4002657"/>
            <a:ext cx="2932981"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749696" y="3674676"/>
            <a:ext cx="869148" cy="584775"/>
          </a:xfrm>
          <a:prstGeom prst="rect">
            <a:avLst/>
          </a:prstGeom>
          <a:solidFill>
            <a:srgbClr val="008ABF"/>
          </a:solidFill>
          <a:ln w="19050">
            <a:noFill/>
          </a:ln>
        </p:spPr>
        <p:txBody>
          <a:bodyPr wrap="none" rtlCol="0">
            <a:spAutoFit/>
          </a:bodyPr>
          <a:lstStyle/>
          <a:p>
            <a:pPr algn="ctr"/>
            <a:r>
              <a:rPr lang="en-US" sz="1600" dirty="0">
                <a:solidFill>
                  <a:schemeClr val="bg1"/>
                </a:solidFill>
              </a:rPr>
              <a:t>Square</a:t>
            </a:r>
          </a:p>
          <a:p>
            <a:pPr algn="ctr"/>
            <a:r>
              <a:rPr lang="en-US" sz="1600" dirty="0">
                <a:solidFill>
                  <a:schemeClr val="bg1"/>
                </a:solidFill>
              </a:rPr>
              <a:t>footage</a:t>
            </a:r>
          </a:p>
        </p:txBody>
      </p:sp>
      <p:cxnSp>
        <p:nvCxnSpPr>
          <p:cNvPr id="20" name="Straight Arrow Connector 19"/>
          <p:cNvCxnSpPr/>
          <p:nvPr/>
        </p:nvCxnSpPr>
        <p:spPr>
          <a:xfrm flipH="1">
            <a:off x="5184475" y="5149970"/>
            <a:ext cx="1828800" cy="862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783359" y="4836536"/>
            <a:ext cx="1391728" cy="830997"/>
          </a:xfrm>
          <a:prstGeom prst="rect">
            <a:avLst/>
          </a:prstGeom>
          <a:solidFill>
            <a:srgbClr val="008ABF"/>
          </a:solidFill>
          <a:ln w="19050">
            <a:noFill/>
          </a:ln>
        </p:spPr>
        <p:txBody>
          <a:bodyPr wrap="none" rtlCol="0">
            <a:spAutoFit/>
          </a:bodyPr>
          <a:lstStyle/>
          <a:p>
            <a:pPr algn="ctr"/>
            <a:r>
              <a:rPr lang="en-US" sz="1600" dirty="0">
                <a:solidFill>
                  <a:schemeClr val="bg1"/>
                </a:solidFill>
              </a:rPr>
              <a:t>Standardized</a:t>
            </a:r>
          </a:p>
          <a:p>
            <a:pPr algn="ctr"/>
            <a:r>
              <a:rPr lang="en-US" sz="1600" dirty="0">
                <a:solidFill>
                  <a:schemeClr val="bg1"/>
                </a:solidFill>
              </a:rPr>
              <a:t>Square</a:t>
            </a:r>
          </a:p>
          <a:p>
            <a:pPr algn="ctr"/>
            <a:r>
              <a:rPr lang="en-US" sz="1600" dirty="0">
                <a:solidFill>
                  <a:schemeClr val="bg1"/>
                </a:solidFill>
              </a:rPr>
              <a:t>footage</a:t>
            </a:r>
          </a:p>
        </p:txBody>
      </p:sp>
    </p:spTree>
    <p:extLst>
      <p:ext uri="{BB962C8B-B14F-4D97-AF65-F5344CB8AC3E}">
        <p14:creationId xmlns:p14="http://schemas.microsoft.com/office/powerpoint/2010/main" val="2172179782"/>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a:t>Data pre-processing (preparation)</a:t>
            </a:r>
          </a:p>
        </p:txBody>
      </p:sp>
      <p:sp>
        <p:nvSpPr>
          <p:cNvPr id="13315" name="Rectangle 3"/>
          <p:cNvSpPr>
            <a:spLocks noGrp="1" noChangeArrowheads="1"/>
          </p:cNvSpPr>
          <p:nvPr>
            <p:ph idx="1"/>
          </p:nvPr>
        </p:nvSpPr>
        <p:spPr>
          <a:xfrm>
            <a:off x="266700" y="1269874"/>
            <a:ext cx="8670266" cy="5099176"/>
          </a:xfrm>
        </p:spPr>
        <p:txBody>
          <a:bodyPr/>
          <a:lstStyle/>
          <a:p>
            <a:pPr lvl="0">
              <a:buClr>
                <a:srgbClr val="000000"/>
              </a:buClr>
            </a:pPr>
            <a:r>
              <a:rPr lang="en-US" altLang="en-US" dirty="0"/>
              <a:t>Data may need to be transformed to match algorithms requirements:</a:t>
            </a:r>
          </a:p>
          <a:p>
            <a:pPr lvl="1">
              <a:buClr>
                <a:srgbClr val="000000"/>
              </a:buClr>
            </a:pPr>
            <a:r>
              <a:rPr lang="en-US" altLang="en-US" dirty="0"/>
              <a:t>Normalization</a:t>
            </a:r>
          </a:p>
          <a:p>
            <a:pPr lvl="2">
              <a:buClr>
                <a:srgbClr val="000000"/>
              </a:buClr>
            </a:pPr>
            <a:r>
              <a:rPr lang="en-US" altLang="en-US" dirty="0"/>
              <a:t>Transform data so that each Vector has a Unit norm</a:t>
            </a:r>
          </a:p>
          <a:p>
            <a:pPr marL="633413" lvl="2" indent="0">
              <a:buClr>
                <a:srgbClr val="000000"/>
              </a:buClr>
              <a:buNone/>
            </a:pPr>
            <a:endParaRPr lang="en-US" altLang="en-US" sz="2000" dirty="0"/>
          </a:p>
          <a:p>
            <a:pPr lvl="1">
              <a:buClr>
                <a:srgbClr val="000000"/>
              </a:buClr>
            </a:pPr>
            <a:r>
              <a:rPr lang="en-US" altLang="en-US" dirty="0"/>
              <a:t>Categorical values need to be converted to numbers</a:t>
            </a:r>
          </a:p>
          <a:p>
            <a:pPr lvl="2">
              <a:buClr>
                <a:srgbClr val="000000"/>
              </a:buClr>
            </a:pPr>
            <a:r>
              <a:rPr lang="en-US" altLang="en-US" dirty="0"/>
              <a:t>This is required by Spark </a:t>
            </a:r>
            <a:r>
              <a:rPr lang="en-US" altLang="en-US" dirty="0" err="1"/>
              <a:t>MLlib</a:t>
            </a:r>
            <a:r>
              <a:rPr lang="en-US" altLang="en-US" dirty="0"/>
              <a:t> classification trees</a:t>
            </a:r>
          </a:p>
          <a:p>
            <a:pPr lvl="2">
              <a:buClr>
                <a:srgbClr val="000000"/>
              </a:buClr>
            </a:pPr>
            <a:r>
              <a:rPr lang="en-US" altLang="en-US" dirty="0"/>
              <a:t>Marital Status: {“Widowed”, “Married”, “Divorced”, “Single”}</a:t>
            </a:r>
          </a:p>
          <a:p>
            <a:pPr lvl="2">
              <a:buClr>
                <a:srgbClr val="000000"/>
              </a:buClr>
            </a:pPr>
            <a:r>
              <a:rPr lang="en-US" altLang="en-US" dirty="0"/>
              <a:t>Marital Status: {0, 1, 2, 3}</a:t>
            </a:r>
          </a:p>
          <a:p>
            <a:pPr lvl="2">
              <a:buClr>
                <a:srgbClr val="000000"/>
              </a:buClr>
            </a:pPr>
            <a:r>
              <a:rPr lang="en-US" altLang="en-US" dirty="0"/>
              <a:t>You cannot do this if the algorithm could infer: Single = 3 X Married </a:t>
            </a:r>
            <a:r>
              <a:rPr lang="en-US" altLang="en-US" dirty="0">
                <a:sym typeface="Wingdings" panose="05000000000000000000" pitchFamily="2" charset="2"/>
              </a:rPr>
              <a:t></a:t>
            </a:r>
            <a:endParaRPr lang="en-US" altLang="en-US" dirty="0"/>
          </a:p>
          <a:p>
            <a:pPr marL="633413" lvl="2" indent="0">
              <a:buClr>
                <a:srgbClr val="000000"/>
              </a:buClr>
              <a:buNone/>
            </a:pPr>
            <a:endParaRPr lang="en-US" altLang="en-US" dirty="0"/>
          </a:p>
          <a:p>
            <a:pPr marL="290513" lvl="1" indent="0">
              <a:buNone/>
            </a:pPr>
            <a:endParaRPr lang="en-US" altLang="en-US" dirty="0"/>
          </a:p>
        </p:txBody>
      </p:sp>
    </p:spTree>
    <p:extLst>
      <p:ext uri="{BB962C8B-B14F-4D97-AF65-F5344CB8AC3E}">
        <p14:creationId xmlns:p14="http://schemas.microsoft.com/office/powerpoint/2010/main" val="1278423963"/>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en-US" altLang="en-US" dirty="0"/>
              <a:t>Data pre-processing (preparation)</a:t>
            </a:r>
          </a:p>
        </p:txBody>
      </p:sp>
      <p:sp>
        <p:nvSpPr>
          <p:cNvPr id="13315" name="Rectangle 3"/>
          <p:cNvSpPr>
            <a:spLocks noGrp="1" noChangeArrowheads="1"/>
          </p:cNvSpPr>
          <p:nvPr>
            <p:ph type="body" idx="4294967295"/>
          </p:nvPr>
        </p:nvSpPr>
        <p:spPr>
          <a:xfrm>
            <a:off x="266699" y="1269874"/>
            <a:ext cx="8601255" cy="4337296"/>
          </a:xfrm>
        </p:spPr>
        <p:txBody>
          <a:bodyPr/>
          <a:lstStyle/>
          <a:p>
            <a:pPr lvl="0">
              <a:buClr>
                <a:srgbClr val="000000"/>
              </a:buClr>
            </a:pPr>
            <a:r>
              <a:rPr lang="en-US" altLang="en-US" dirty="0"/>
              <a:t>Data may need to be transformed to match algorithms requirements:</a:t>
            </a:r>
          </a:p>
          <a:p>
            <a:pPr marL="633413" lvl="2" indent="0">
              <a:buClr>
                <a:srgbClr val="000000"/>
              </a:buClr>
              <a:buNone/>
            </a:pPr>
            <a:endParaRPr lang="en-US" altLang="en-US" dirty="0"/>
          </a:p>
          <a:p>
            <a:pPr lvl="1">
              <a:buClr>
                <a:srgbClr val="000000"/>
              </a:buClr>
            </a:pPr>
            <a:r>
              <a:rPr lang="en-US" altLang="en-US" dirty="0"/>
              <a:t>Dummy encoding</a:t>
            </a:r>
          </a:p>
          <a:p>
            <a:pPr lvl="2">
              <a:buClr>
                <a:srgbClr val="000000"/>
              </a:buClr>
            </a:pPr>
            <a:r>
              <a:rPr lang="en-US" altLang="en-US" dirty="0">
                <a:solidFill>
                  <a:srgbClr val="000000"/>
                </a:solidFill>
              </a:rPr>
              <a:t>When categorical values cannot be converted to consecutive numbers</a:t>
            </a:r>
          </a:p>
          <a:p>
            <a:pPr lvl="2">
              <a:buClr>
                <a:srgbClr val="000000"/>
              </a:buClr>
            </a:pPr>
            <a:r>
              <a:rPr lang="en-US" altLang="en-US" dirty="0">
                <a:solidFill>
                  <a:srgbClr val="000000"/>
                </a:solidFill>
              </a:rPr>
              <a:t>Marital Status: {“Single”, “Married”, “Divorced”, “Widowed”}</a:t>
            </a:r>
          </a:p>
          <a:p>
            <a:pPr lvl="2">
              <a:buClr>
                <a:srgbClr val="000000"/>
              </a:buClr>
            </a:pPr>
            <a:r>
              <a:rPr lang="en-US" altLang="en-US" dirty="0">
                <a:solidFill>
                  <a:srgbClr val="000000"/>
                </a:solidFill>
              </a:rPr>
              <a:t>Marital Status:  {“0001”, “0010”, “0100”, “1000”}</a:t>
            </a:r>
          </a:p>
          <a:p>
            <a:pPr lvl="2">
              <a:buClr>
                <a:srgbClr val="000000"/>
              </a:buClr>
            </a:pPr>
            <a:r>
              <a:rPr lang="en-US" altLang="en-US" dirty="0">
                <a:solidFill>
                  <a:srgbClr val="000000"/>
                </a:solidFill>
              </a:rPr>
              <a:t>This is necessary if the algorithm could make some wrong inference from the numerical based categorical encoding:</a:t>
            </a:r>
          </a:p>
          <a:p>
            <a:pPr lvl="3">
              <a:buClr>
                <a:srgbClr val="000000"/>
              </a:buClr>
            </a:pPr>
            <a:r>
              <a:rPr lang="en-US" altLang="en-US" dirty="0">
                <a:solidFill>
                  <a:srgbClr val="000000"/>
                </a:solidFill>
              </a:rPr>
              <a:t>Single = 3</a:t>
            </a:r>
          </a:p>
          <a:p>
            <a:pPr lvl="3">
              <a:buClr>
                <a:srgbClr val="000000"/>
              </a:buClr>
            </a:pPr>
            <a:r>
              <a:rPr lang="en-US" altLang="en-US" dirty="0">
                <a:solidFill>
                  <a:srgbClr val="000000"/>
                </a:solidFill>
              </a:rPr>
              <a:t>Married = 2</a:t>
            </a:r>
          </a:p>
          <a:p>
            <a:pPr lvl="3">
              <a:buClr>
                <a:srgbClr val="000000"/>
              </a:buClr>
            </a:pPr>
            <a:r>
              <a:rPr lang="en-US" altLang="en-US" dirty="0">
                <a:solidFill>
                  <a:srgbClr val="000000"/>
                </a:solidFill>
              </a:rPr>
              <a:t>Divorced = 1</a:t>
            </a:r>
          </a:p>
          <a:p>
            <a:pPr lvl="3">
              <a:buClr>
                <a:srgbClr val="000000"/>
              </a:buClr>
            </a:pPr>
            <a:r>
              <a:rPr lang="en-US" altLang="en-US" dirty="0">
                <a:solidFill>
                  <a:srgbClr val="000000"/>
                </a:solidFill>
              </a:rPr>
              <a:t>Widowed = 0</a:t>
            </a:r>
          </a:p>
          <a:p>
            <a:pPr lvl="4">
              <a:buClr>
                <a:srgbClr val="000000"/>
              </a:buClr>
            </a:pPr>
            <a:r>
              <a:rPr lang="en-US" altLang="en-US" dirty="0">
                <a:solidFill>
                  <a:srgbClr val="000000"/>
                </a:solidFill>
              </a:rPr>
              <a:t>Single = Married + Divorced </a:t>
            </a:r>
          </a:p>
          <a:p>
            <a:pPr lvl="4">
              <a:buClr>
                <a:srgbClr val="000000"/>
              </a:buClr>
            </a:pPr>
            <a:r>
              <a:rPr lang="en-US" altLang="en-US" dirty="0">
                <a:solidFill>
                  <a:srgbClr val="000000"/>
                </a:solidFill>
                <a:sym typeface="Wingdings" panose="05000000000000000000" pitchFamily="2" charset="2"/>
              </a:rPr>
              <a:t>Single = Divorced x 3</a:t>
            </a:r>
          </a:p>
          <a:p>
            <a:pPr lvl="4">
              <a:buClr>
                <a:srgbClr val="000000"/>
              </a:buClr>
            </a:pPr>
            <a:r>
              <a:rPr lang="en-US" altLang="en-US" dirty="0">
                <a:solidFill>
                  <a:srgbClr val="000000"/>
                </a:solidFill>
              </a:rPr>
              <a:t>(this is a contrived example, but you get the idea </a:t>
            </a:r>
            <a:r>
              <a:rPr lang="en-US" altLang="en-US" dirty="0">
                <a:solidFill>
                  <a:srgbClr val="000000"/>
                </a:solidFill>
                <a:sym typeface="Wingdings" panose="05000000000000000000" pitchFamily="2" charset="2"/>
              </a:rPr>
              <a:t>, replace marital status with colors… )</a:t>
            </a:r>
          </a:p>
          <a:p>
            <a:pPr lvl="4">
              <a:buClr>
                <a:srgbClr val="000000"/>
              </a:buClr>
            </a:pPr>
            <a:endParaRPr lang="en-US" altLang="en-US" dirty="0">
              <a:solidFill>
                <a:srgbClr val="000000"/>
              </a:solidFill>
            </a:endParaRPr>
          </a:p>
          <a:p>
            <a:pPr marL="290513" lvl="1" indent="0">
              <a:buNone/>
            </a:pPr>
            <a:endParaRPr lang="en-US" altLang="en-US" dirty="0"/>
          </a:p>
        </p:txBody>
      </p:sp>
    </p:spTree>
    <p:extLst>
      <p:ext uri="{BB962C8B-B14F-4D97-AF65-F5344CB8AC3E}">
        <p14:creationId xmlns:p14="http://schemas.microsoft.com/office/powerpoint/2010/main" val="2018039711"/>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centric view of methodology</a:t>
            </a:r>
          </a:p>
        </p:txBody>
      </p:sp>
      <p:grpSp>
        <p:nvGrpSpPr>
          <p:cNvPr id="107" name="Group 106"/>
          <p:cNvGrpSpPr/>
          <p:nvPr/>
        </p:nvGrpSpPr>
        <p:grpSpPr>
          <a:xfrm rot="1711438">
            <a:off x="3681066" y="1431998"/>
            <a:ext cx="1304996" cy="1337090"/>
            <a:chOff x="3482195" y="1595887"/>
            <a:chExt cx="1176068" cy="1403230"/>
          </a:xfrm>
        </p:grpSpPr>
        <p:sp>
          <p:nvSpPr>
            <p:cNvPr id="105" name="Circular Arrow 104"/>
            <p:cNvSpPr/>
            <p:nvPr/>
          </p:nvSpPr>
          <p:spPr>
            <a:xfrm rot="2772916">
              <a:off x="3485070" y="1682151"/>
              <a:ext cx="1259457" cy="1086929"/>
            </a:xfrm>
            <a:prstGeom prst="circularArrow">
              <a:avLst/>
            </a:prstGeom>
            <a:solidFill>
              <a:srgbClr val="83D1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6" name="Circular Arrow 105"/>
            <p:cNvSpPr/>
            <p:nvPr/>
          </p:nvSpPr>
          <p:spPr>
            <a:xfrm rot="2773388" flipH="1" flipV="1">
              <a:off x="3395931" y="1825924"/>
              <a:ext cx="1259457" cy="1086929"/>
            </a:xfrm>
            <a:prstGeom prst="circularArrow">
              <a:avLst>
                <a:gd name="adj1" fmla="val 12500"/>
                <a:gd name="adj2" fmla="val 1142319"/>
                <a:gd name="adj3" fmla="val 20457681"/>
                <a:gd name="adj4" fmla="val 10947797"/>
                <a:gd name="adj5" fmla="val 12500"/>
              </a:avLst>
            </a:prstGeom>
            <a:solidFill>
              <a:srgbClr val="83D1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8" name="Group 47"/>
          <p:cNvGrpSpPr/>
          <p:nvPr/>
        </p:nvGrpSpPr>
        <p:grpSpPr>
          <a:xfrm>
            <a:off x="698745" y="1289975"/>
            <a:ext cx="7424521" cy="4488305"/>
            <a:chOff x="698745" y="1289975"/>
            <a:chExt cx="7424521" cy="4488305"/>
          </a:xfrm>
        </p:grpSpPr>
        <p:grpSp>
          <p:nvGrpSpPr>
            <p:cNvPr id="49" name="Group 50"/>
            <p:cNvGrpSpPr/>
            <p:nvPr/>
          </p:nvGrpSpPr>
          <p:grpSpPr>
            <a:xfrm>
              <a:off x="3040292" y="1773391"/>
              <a:ext cx="4013140" cy="4004889"/>
              <a:chOff x="3040292" y="1773391"/>
              <a:chExt cx="4013140" cy="4004889"/>
            </a:xfrm>
          </p:grpSpPr>
          <p:grpSp>
            <p:nvGrpSpPr>
              <p:cNvPr id="138" name="Group 68"/>
              <p:cNvGrpSpPr/>
              <p:nvPr/>
            </p:nvGrpSpPr>
            <p:grpSpPr>
              <a:xfrm>
                <a:off x="4030625" y="2644991"/>
                <a:ext cx="2032475" cy="2032476"/>
                <a:chOff x="3758952" y="2628900"/>
                <a:chExt cx="2165598" cy="2165598"/>
              </a:xfrm>
            </p:grpSpPr>
            <p:sp>
              <p:nvSpPr>
                <p:cNvPr id="140" name="Oval 139"/>
                <p:cNvSpPr/>
                <p:nvPr/>
              </p:nvSpPr>
              <p:spPr>
                <a:xfrm>
                  <a:off x="3758952" y="2628900"/>
                  <a:ext cx="2165598" cy="2165598"/>
                </a:xfrm>
                <a:prstGeom prst="ellipse">
                  <a:avLst/>
                </a:prstGeom>
                <a:solidFill>
                  <a:srgbClr val="FFC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1" name="Picture 1" descr="C:\Users\ITSOUSER\Documents\CURRENT PROJECTS\WR1193955BL-refresh powerpoint\Colleagues.png"/>
                <p:cNvPicPr>
                  <a:picLocks noChangeAspect="1" noChangeArrowheads="1"/>
                </p:cNvPicPr>
                <p:nvPr/>
              </p:nvPicPr>
              <p:blipFill>
                <a:blip r:embed="rId3"/>
                <a:srcRect/>
                <a:stretch>
                  <a:fillRect/>
                </a:stretch>
              </p:blipFill>
              <p:spPr bwMode="auto">
                <a:xfrm>
                  <a:off x="4242573" y="2913063"/>
                  <a:ext cx="1198355" cy="1654870"/>
                </a:xfrm>
                <a:prstGeom prst="rect">
                  <a:avLst/>
                </a:prstGeom>
                <a:noFill/>
              </p:spPr>
            </p:pic>
          </p:grpSp>
          <p:sp>
            <p:nvSpPr>
              <p:cNvPr id="139" name="Oval 138"/>
              <p:cNvSpPr/>
              <p:nvPr/>
            </p:nvSpPr>
            <p:spPr>
              <a:xfrm>
                <a:off x="3040292" y="1773391"/>
                <a:ext cx="4013140" cy="4004889"/>
              </a:xfrm>
              <a:prstGeom prst="ellipse">
                <a:avLst/>
              </a:prstGeom>
              <a:noFill/>
              <a:ln w="38100" cap="flat">
                <a:solidFill>
                  <a:srgbClr val="004370"/>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51"/>
            <p:cNvGrpSpPr/>
            <p:nvPr/>
          </p:nvGrpSpPr>
          <p:grpSpPr>
            <a:xfrm>
              <a:off x="698745" y="1289975"/>
              <a:ext cx="7424521" cy="4376468"/>
              <a:chOff x="698745" y="1289975"/>
              <a:chExt cx="7424521" cy="4376468"/>
            </a:xfrm>
          </p:grpSpPr>
          <p:graphicFrame>
            <p:nvGraphicFramePr>
              <p:cNvPr id="51" name="Object 2"/>
              <p:cNvGraphicFramePr>
                <a:graphicFrameLocks noChangeAspect="1"/>
              </p:cNvGraphicFramePr>
              <p:nvPr>
                <p:extLst/>
              </p:nvPr>
            </p:nvGraphicFramePr>
            <p:xfrm>
              <a:off x="7104165" y="2380592"/>
              <a:ext cx="1001222" cy="542329"/>
            </p:xfrm>
            <a:graphic>
              <a:graphicData uri="http://schemas.openxmlformats.org/presentationml/2006/ole">
                <mc:AlternateContent xmlns:mc="http://schemas.openxmlformats.org/markup-compatibility/2006">
                  <mc:Choice xmlns:v="urn:schemas-microsoft-com:vml" Requires="v">
                    <p:oleObj spid="_x0000_s7200" name="Chart" r:id="rId4" imgW="2190778" imgH="1562220" progId="MSGraph.Chart.8">
                      <p:embed followColorScheme="full"/>
                    </p:oleObj>
                  </mc:Choice>
                  <mc:Fallback>
                    <p:oleObj name="Chart" r:id="rId4" imgW="2190778" imgH="1562220" progId="MSGraph.Chart.8">
                      <p:embed followColorScheme="full"/>
                      <p:pic>
                        <p:nvPicPr>
                          <p:cNvPr id="51" name="Object 2"/>
                          <p:cNvPicPr>
                            <a:picLocks noChangeAspect="1" noChangeArrowheads="1"/>
                          </p:cNvPicPr>
                          <p:nvPr/>
                        </p:nvPicPr>
                        <p:blipFill>
                          <a:blip r:embed="rId5"/>
                          <a:srcRect/>
                          <a:stretch>
                            <a:fillRect/>
                          </a:stretch>
                        </p:blipFill>
                        <p:spPr bwMode="auto">
                          <a:xfrm>
                            <a:off x="7104165" y="2380592"/>
                            <a:ext cx="1001222" cy="542329"/>
                          </a:xfrm>
                          <a:prstGeom prst="rect">
                            <a:avLst/>
                          </a:prstGeom>
                          <a:solidFill>
                            <a:schemeClr val="bg1"/>
                          </a:solidFill>
                          <a:ln w="9525">
                            <a:solidFill>
                              <a:schemeClr val="bg1"/>
                            </a:solidFill>
                            <a:miter lim="800000"/>
                            <a:headEnd/>
                            <a:tailEnd/>
                          </a:ln>
                        </p:spPr>
                      </p:pic>
                    </p:oleObj>
                  </mc:Fallback>
                </mc:AlternateContent>
              </a:graphicData>
            </a:graphic>
          </p:graphicFrame>
          <p:sp>
            <p:nvSpPr>
              <p:cNvPr id="52" name="Text Box 12"/>
              <p:cNvSpPr txBox="1">
                <a:spLocks noChangeArrowheads="1"/>
              </p:cNvSpPr>
              <p:nvPr/>
            </p:nvSpPr>
            <p:spPr bwMode="auto">
              <a:xfrm>
                <a:off x="748192" y="3775151"/>
                <a:ext cx="1381399" cy="31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600" b="1" dirty="0">
                    <a:latin typeface="+mn-lt"/>
                  </a:rPr>
                  <a:t>Data sources</a:t>
                </a:r>
              </a:p>
            </p:txBody>
          </p:sp>
          <p:sp>
            <p:nvSpPr>
              <p:cNvPr id="60" name="Text Box 17"/>
              <p:cNvSpPr txBox="1">
                <a:spLocks noChangeArrowheads="1"/>
              </p:cNvSpPr>
              <p:nvPr/>
            </p:nvSpPr>
            <p:spPr bwMode="auto">
              <a:xfrm>
                <a:off x="6621433" y="2069200"/>
                <a:ext cx="847314" cy="31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sz="1600" b="1" dirty="0">
                    <a:latin typeface="+mn-lt"/>
                  </a:rPr>
                  <a:t>Models</a:t>
                </a:r>
              </a:p>
            </p:txBody>
          </p:sp>
          <p:pic>
            <p:nvPicPr>
              <p:cNvPr id="61" name="Picture 18" descr="Fig1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7796" y="1450886"/>
                <a:ext cx="929706" cy="61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 name="Group 24"/>
              <p:cNvGrpSpPr>
                <a:grpSpLocks/>
              </p:cNvGrpSpPr>
              <p:nvPr/>
            </p:nvGrpSpPr>
            <p:grpSpPr bwMode="auto">
              <a:xfrm>
                <a:off x="7622655" y="1441946"/>
                <a:ext cx="500611" cy="858190"/>
                <a:chOff x="5088" y="432"/>
                <a:chExt cx="672" cy="816"/>
              </a:xfrm>
            </p:grpSpPr>
            <p:sp>
              <p:nvSpPr>
                <p:cNvPr id="116" name="Rectangle 25" descr="Newsprint"/>
                <p:cNvSpPr>
                  <a:spLocks noChangeArrowheads="1"/>
                </p:cNvSpPr>
                <p:nvPr/>
              </p:nvSpPr>
              <p:spPr bwMode="auto">
                <a:xfrm>
                  <a:off x="5088" y="432"/>
                  <a:ext cx="672" cy="816"/>
                </a:xfrm>
                <a:prstGeom prst="rect">
                  <a:avLst/>
                </a:prstGeom>
                <a:blipFill dpi="0" rotWithShape="0">
                  <a:blip r:embed="rId7"/>
                  <a:srcRect/>
                  <a:tile tx="0" ty="0" sx="100000" sy="100000" flip="none" algn="tl"/>
                </a:blip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7" name="Group 26"/>
                <p:cNvGrpSpPr>
                  <a:grpSpLocks/>
                </p:cNvGrpSpPr>
                <p:nvPr/>
              </p:nvGrpSpPr>
              <p:grpSpPr bwMode="auto">
                <a:xfrm>
                  <a:off x="5136" y="477"/>
                  <a:ext cx="576" cy="726"/>
                  <a:chOff x="6525" y="16311"/>
                  <a:chExt cx="1583" cy="2152"/>
                </a:xfrm>
              </p:grpSpPr>
              <p:sp>
                <p:nvSpPr>
                  <p:cNvPr id="118" name="Oval 27"/>
                  <p:cNvSpPr>
                    <a:spLocks noChangeArrowheads="1"/>
                  </p:cNvSpPr>
                  <p:nvPr/>
                </p:nvSpPr>
                <p:spPr bwMode="auto">
                  <a:xfrm>
                    <a:off x="6525" y="16311"/>
                    <a:ext cx="93" cy="165"/>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19" name="Oval 28"/>
                  <p:cNvSpPr>
                    <a:spLocks noChangeArrowheads="1"/>
                  </p:cNvSpPr>
                  <p:nvPr/>
                </p:nvSpPr>
                <p:spPr bwMode="auto">
                  <a:xfrm>
                    <a:off x="6525" y="16807"/>
                    <a:ext cx="93" cy="167"/>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20" name="Oval 29"/>
                  <p:cNvSpPr>
                    <a:spLocks noChangeArrowheads="1"/>
                  </p:cNvSpPr>
                  <p:nvPr/>
                </p:nvSpPr>
                <p:spPr bwMode="auto">
                  <a:xfrm>
                    <a:off x="6525" y="17304"/>
                    <a:ext cx="93" cy="166"/>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21" name="Oval 30"/>
                  <p:cNvSpPr>
                    <a:spLocks noChangeArrowheads="1"/>
                  </p:cNvSpPr>
                  <p:nvPr/>
                </p:nvSpPr>
                <p:spPr bwMode="auto">
                  <a:xfrm>
                    <a:off x="6525" y="18298"/>
                    <a:ext cx="93" cy="165"/>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22" name="Oval 31"/>
                  <p:cNvSpPr>
                    <a:spLocks noChangeArrowheads="1"/>
                  </p:cNvSpPr>
                  <p:nvPr/>
                </p:nvSpPr>
                <p:spPr bwMode="auto">
                  <a:xfrm>
                    <a:off x="7270" y="16974"/>
                    <a:ext cx="93" cy="165"/>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23" name="Oval 32"/>
                  <p:cNvSpPr>
                    <a:spLocks noChangeArrowheads="1"/>
                  </p:cNvSpPr>
                  <p:nvPr/>
                </p:nvSpPr>
                <p:spPr bwMode="auto">
                  <a:xfrm>
                    <a:off x="7270" y="17470"/>
                    <a:ext cx="93" cy="165"/>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24" name="Oval 33"/>
                  <p:cNvSpPr>
                    <a:spLocks noChangeArrowheads="1"/>
                  </p:cNvSpPr>
                  <p:nvPr/>
                </p:nvSpPr>
                <p:spPr bwMode="auto">
                  <a:xfrm>
                    <a:off x="8015" y="17304"/>
                    <a:ext cx="93" cy="166"/>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25" name="Oval 34"/>
                  <p:cNvSpPr>
                    <a:spLocks noChangeArrowheads="1"/>
                  </p:cNvSpPr>
                  <p:nvPr/>
                </p:nvSpPr>
                <p:spPr bwMode="auto">
                  <a:xfrm>
                    <a:off x="6525" y="17800"/>
                    <a:ext cx="93" cy="167"/>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26" name="Line 35"/>
                  <p:cNvSpPr>
                    <a:spLocks noChangeShapeType="1"/>
                  </p:cNvSpPr>
                  <p:nvPr/>
                </p:nvSpPr>
                <p:spPr bwMode="auto">
                  <a:xfrm>
                    <a:off x="6618" y="16476"/>
                    <a:ext cx="652" cy="498"/>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27" name="Line 36"/>
                  <p:cNvSpPr>
                    <a:spLocks noChangeShapeType="1"/>
                  </p:cNvSpPr>
                  <p:nvPr/>
                </p:nvSpPr>
                <p:spPr bwMode="auto">
                  <a:xfrm>
                    <a:off x="6618" y="16974"/>
                    <a:ext cx="652" cy="496"/>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28" name="Line 37"/>
                  <p:cNvSpPr>
                    <a:spLocks noChangeShapeType="1"/>
                  </p:cNvSpPr>
                  <p:nvPr/>
                </p:nvSpPr>
                <p:spPr bwMode="auto">
                  <a:xfrm>
                    <a:off x="6618" y="16974"/>
                    <a:ext cx="652" cy="0"/>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29" name="Line 38"/>
                  <p:cNvSpPr>
                    <a:spLocks noChangeShapeType="1"/>
                  </p:cNvSpPr>
                  <p:nvPr/>
                </p:nvSpPr>
                <p:spPr bwMode="auto">
                  <a:xfrm>
                    <a:off x="6618" y="17470"/>
                    <a:ext cx="652" cy="0"/>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30" name="Line 39"/>
                  <p:cNvSpPr>
                    <a:spLocks noChangeShapeType="1"/>
                  </p:cNvSpPr>
                  <p:nvPr/>
                </p:nvSpPr>
                <p:spPr bwMode="auto">
                  <a:xfrm flipV="1">
                    <a:off x="6618" y="17470"/>
                    <a:ext cx="652" cy="497"/>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31" name="Line 40"/>
                  <p:cNvSpPr>
                    <a:spLocks noChangeShapeType="1"/>
                  </p:cNvSpPr>
                  <p:nvPr/>
                </p:nvSpPr>
                <p:spPr bwMode="auto">
                  <a:xfrm flipV="1">
                    <a:off x="6618" y="17470"/>
                    <a:ext cx="652" cy="993"/>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32" name="Line 41"/>
                  <p:cNvSpPr>
                    <a:spLocks noChangeShapeType="1"/>
                  </p:cNvSpPr>
                  <p:nvPr/>
                </p:nvSpPr>
                <p:spPr bwMode="auto">
                  <a:xfrm flipV="1">
                    <a:off x="6618" y="16974"/>
                    <a:ext cx="652" cy="496"/>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33" name="Line 42"/>
                  <p:cNvSpPr>
                    <a:spLocks noChangeShapeType="1"/>
                  </p:cNvSpPr>
                  <p:nvPr/>
                </p:nvSpPr>
                <p:spPr bwMode="auto">
                  <a:xfrm flipV="1">
                    <a:off x="6618" y="16974"/>
                    <a:ext cx="652" cy="1489"/>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34" name="Line 43"/>
                  <p:cNvSpPr>
                    <a:spLocks noChangeShapeType="1"/>
                  </p:cNvSpPr>
                  <p:nvPr/>
                </p:nvSpPr>
                <p:spPr bwMode="auto">
                  <a:xfrm flipV="1">
                    <a:off x="6618" y="16974"/>
                    <a:ext cx="652" cy="993"/>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35" name="Line 44"/>
                  <p:cNvSpPr>
                    <a:spLocks noChangeShapeType="1"/>
                  </p:cNvSpPr>
                  <p:nvPr/>
                </p:nvSpPr>
                <p:spPr bwMode="auto">
                  <a:xfrm>
                    <a:off x="6618" y="16476"/>
                    <a:ext cx="652" cy="994"/>
                  </a:xfrm>
                  <a:prstGeom prst="line">
                    <a:avLst/>
                  </a:prstGeom>
                  <a:noFill/>
                  <a:ln w="9525">
                    <a:solidFill>
                      <a:schemeClr val="bg1"/>
                    </a:solidFill>
                    <a:round/>
                    <a:headEnd/>
                    <a:tailEnd type="arrow"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36" name="Line 45"/>
                  <p:cNvSpPr>
                    <a:spLocks noChangeShapeType="1"/>
                  </p:cNvSpPr>
                  <p:nvPr/>
                </p:nvSpPr>
                <p:spPr bwMode="auto">
                  <a:xfrm>
                    <a:off x="7363" y="17139"/>
                    <a:ext cx="652" cy="165"/>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37" name="Line 46"/>
                  <p:cNvSpPr>
                    <a:spLocks noChangeShapeType="1"/>
                  </p:cNvSpPr>
                  <p:nvPr/>
                </p:nvSpPr>
                <p:spPr bwMode="auto">
                  <a:xfrm flipV="1">
                    <a:off x="7363" y="17470"/>
                    <a:ext cx="652" cy="165"/>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grpSp>
          </p:grpSp>
          <p:sp>
            <p:nvSpPr>
              <p:cNvPr id="90" name="Text Box 16"/>
              <p:cNvSpPr txBox="1">
                <a:spLocks noChangeArrowheads="1"/>
              </p:cNvSpPr>
              <p:nvPr/>
            </p:nvSpPr>
            <p:spPr bwMode="auto">
              <a:xfrm>
                <a:off x="2617635" y="1586468"/>
                <a:ext cx="129877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600" b="1" dirty="0">
                    <a:latin typeface="+mn-lt"/>
                  </a:rPr>
                  <a:t>Data ready</a:t>
                </a:r>
              </a:p>
            </p:txBody>
          </p:sp>
          <p:sp>
            <p:nvSpPr>
              <p:cNvPr id="91" name="Text Box 59"/>
              <p:cNvSpPr txBox="1">
                <a:spLocks noChangeArrowheads="1"/>
              </p:cNvSpPr>
              <p:nvPr/>
            </p:nvSpPr>
            <p:spPr bwMode="auto">
              <a:xfrm>
                <a:off x="2330481" y="3526336"/>
                <a:ext cx="590051" cy="31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sz="1600" b="1" dirty="0">
                    <a:latin typeface="+mn-lt"/>
                  </a:rPr>
                  <a:t>Data</a:t>
                </a:r>
              </a:p>
            </p:txBody>
          </p:sp>
          <p:sp>
            <p:nvSpPr>
              <p:cNvPr id="97" name="Rectangle 96"/>
              <p:cNvSpPr/>
              <p:nvPr/>
            </p:nvSpPr>
            <p:spPr>
              <a:xfrm>
                <a:off x="4511715" y="1289975"/>
                <a:ext cx="1475015" cy="947585"/>
              </a:xfrm>
              <a:prstGeom prst="rect">
                <a:avLst/>
              </a:prstGeom>
              <a:solidFill>
                <a:srgbClr val="008A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solidFill>
                      <a:schemeClr val="bg1"/>
                    </a:solidFill>
                  </a:rPr>
                  <a:t>Data analysis</a:t>
                </a:r>
              </a:p>
              <a:p>
                <a:pPr marL="91440" indent="-91440" eaLnBrk="1" hangingPunct="1">
                  <a:buFont typeface="Arial" panose="020B0604020202020204" pitchFamily="34" charset="0"/>
                  <a:buChar char="•"/>
                </a:pPr>
                <a:r>
                  <a:rPr lang="en-US" sz="1400" dirty="0">
                    <a:solidFill>
                      <a:schemeClr val="bg1"/>
                    </a:solidFill>
                  </a:rPr>
                  <a:t> analytical</a:t>
                </a:r>
              </a:p>
              <a:p>
                <a:pPr marL="91440" indent="-91440" eaLnBrk="1" hangingPunct="1">
                  <a:buFont typeface="Arial" panose="020B0604020202020204" pitchFamily="34" charset="0"/>
                  <a:buChar char="•"/>
                </a:pPr>
                <a:r>
                  <a:rPr lang="en-US" sz="1400" dirty="0">
                    <a:solidFill>
                      <a:schemeClr val="bg1"/>
                    </a:solidFill>
                  </a:rPr>
                  <a:t> statistical</a:t>
                </a:r>
              </a:p>
              <a:p>
                <a:pPr marL="91440" indent="-91440" eaLnBrk="1" hangingPunct="1">
                  <a:buFont typeface="Arial" panose="020B0604020202020204" pitchFamily="34" charset="0"/>
                  <a:buChar char="•"/>
                </a:pPr>
                <a:r>
                  <a:rPr lang="en-US" sz="1400" dirty="0">
                    <a:solidFill>
                      <a:schemeClr val="bg1"/>
                    </a:solidFill>
                  </a:rPr>
                  <a:t> visual</a:t>
                </a:r>
              </a:p>
            </p:txBody>
          </p:sp>
          <p:sp>
            <p:nvSpPr>
              <p:cNvPr id="98" name="Rectangle 97"/>
              <p:cNvSpPr/>
              <p:nvPr/>
            </p:nvSpPr>
            <p:spPr>
              <a:xfrm>
                <a:off x="1785171" y="2192863"/>
                <a:ext cx="2208052" cy="947585"/>
              </a:xfrm>
              <a:prstGeom prst="rect">
                <a:avLst/>
              </a:prstGeom>
              <a:solidFill>
                <a:srgbClr val="008A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solidFill>
                      <a:schemeClr val="bg1"/>
                    </a:solidFill>
                  </a:rPr>
                  <a:t>Data “pre”-processing</a:t>
                </a:r>
              </a:p>
              <a:p>
                <a:pPr eaLnBrk="1" hangingPunct="1">
                  <a:buFontTx/>
                  <a:buChar char="•"/>
                </a:pPr>
                <a:r>
                  <a:rPr lang="en-US" sz="1400" dirty="0">
                    <a:solidFill>
                      <a:schemeClr val="bg1"/>
                    </a:solidFill>
                  </a:rPr>
                  <a:t> noisy/missing data</a:t>
                </a:r>
              </a:p>
              <a:p>
                <a:pPr eaLnBrk="1" hangingPunct="1">
                  <a:buFontTx/>
                  <a:buChar char="•"/>
                </a:pPr>
                <a:r>
                  <a:rPr lang="en-US" sz="1400" dirty="0">
                    <a:solidFill>
                      <a:schemeClr val="bg1"/>
                    </a:solidFill>
                  </a:rPr>
                  <a:t> data corruption </a:t>
                </a:r>
              </a:p>
              <a:p>
                <a:pPr eaLnBrk="1" hangingPunct="1">
                  <a:buFontTx/>
                  <a:buChar char="•"/>
                </a:pPr>
                <a:r>
                  <a:rPr lang="en-US" sz="1400" dirty="0">
                    <a:solidFill>
                      <a:schemeClr val="bg1"/>
                    </a:solidFill>
                  </a:rPr>
                  <a:t> dim. reduction</a:t>
                </a:r>
              </a:p>
            </p:txBody>
          </p:sp>
          <p:sp>
            <p:nvSpPr>
              <p:cNvPr id="102" name="Rectangle 101"/>
              <p:cNvSpPr/>
              <p:nvPr/>
            </p:nvSpPr>
            <p:spPr>
              <a:xfrm>
                <a:off x="1990781" y="4311520"/>
                <a:ext cx="2002444" cy="947585"/>
              </a:xfrm>
              <a:prstGeom prst="rect">
                <a:avLst/>
              </a:prstGeom>
              <a:solidFill>
                <a:srgbClr val="008A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solidFill>
                      <a:schemeClr val="bg1"/>
                    </a:solidFill>
                  </a:rPr>
                  <a:t>Data </a:t>
                </a:r>
                <a:r>
                  <a:rPr lang="en-US" sz="1400" b="1" dirty="0" err="1">
                    <a:solidFill>
                      <a:schemeClr val="bg1"/>
                    </a:solidFill>
                  </a:rPr>
                  <a:t>req</a:t>
                </a:r>
                <a:r>
                  <a:rPr lang="en-US" sz="1400" b="1" dirty="0">
                    <a:solidFill>
                      <a:schemeClr val="bg1"/>
                    </a:solidFill>
                  </a:rPr>
                  <a:t>/collection</a:t>
                </a:r>
              </a:p>
              <a:p>
                <a:pPr eaLnBrk="1" hangingPunct="1">
                  <a:buFontTx/>
                  <a:buChar char="•"/>
                </a:pPr>
                <a:r>
                  <a:rPr lang="en-US" sz="1400" dirty="0">
                    <a:solidFill>
                      <a:schemeClr val="bg1"/>
                    </a:solidFill>
                  </a:rPr>
                  <a:t> databases</a:t>
                </a:r>
              </a:p>
              <a:p>
                <a:pPr eaLnBrk="1" hangingPunct="1">
                  <a:buFontTx/>
                  <a:buChar char="•"/>
                </a:pPr>
                <a:r>
                  <a:rPr lang="en-US" sz="1400" dirty="0">
                    <a:solidFill>
                      <a:schemeClr val="bg1"/>
                    </a:solidFill>
                  </a:rPr>
                  <a:t> data warehouses</a:t>
                </a:r>
              </a:p>
              <a:p>
                <a:pPr eaLnBrk="1" hangingPunct="1">
                  <a:buFontTx/>
                  <a:buChar char="•"/>
                </a:pPr>
                <a:r>
                  <a:rPr lang="en-US" sz="1400" dirty="0">
                    <a:solidFill>
                      <a:schemeClr val="bg1"/>
                    </a:solidFill>
                  </a:rPr>
                  <a:t> </a:t>
                </a:r>
                <a:r>
                  <a:rPr lang="en-US" sz="1400" dirty="0" err="1">
                    <a:solidFill>
                      <a:schemeClr val="bg1"/>
                    </a:solidFill>
                  </a:rPr>
                  <a:t>Hadoop</a:t>
                </a:r>
                <a:endParaRPr lang="en-US" sz="1400" dirty="0">
                  <a:solidFill>
                    <a:schemeClr val="bg1"/>
                  </a:solidFill>
                </a:endParaRPr>
              </a:p>
            </p:txBody>
          </p:sp>
          <p:pic>
            <p:nvPicPr>
              <p:cNvPr id="110" name="Picture 311" descr="C:\Users\ITSOUSER\Documents\CURRENT PROJECTS\WR1193955BL-refresh powerpoint\database1.png"/>
              <p:cNvPicPr>
                <a:picLocks noChangeAspect="1" noChangeArrowheads="1"/>
              </p:cNvPicPr>
              <p:nvPr/>
            </p:nvPicPr>
            <p:blipFill>
              <a:blip r:embed="rId8"/>
              <a:srcRect/>
              <a:stretch>
                <a:fillRect/>
              </a:stretch>
            </p:blipFill>
            <p:spPr bwMode="auto">
              <a:xfrm>
                <a:off x="1439006" y="4178807"/>
                <a:ext cx="479066" cy="467522"/>
              </a:xfrm>
              <a:prstGeom prst="rect">
                <a:avLst/>
              </a:prstGeom>
              <a:noFill/>
            </p:spPr>
          </p:pic>
          <p:pic>
            <p:nvPicPr>
              <p:cNvPr id="111" name="Picture 313" descr="C:\Users\ITSOUSER\Documents\CURRENT PROJECTS\WR1193955BL-refresh powerpoint\Document1.png"/>
              <p:cNvPicPr>
                <a:picLocks noChangeAspect="1" noChangeArrowheads="1"/>
              </p:cNvPicPr>
              <p:nvPr/>
            </p:nvPicPr>
            <p:blipFill>
              <a:blip r:embed="rId9"/>
              <a:srcRect/>
              <a:stretch>
                <a:fillRect/>
              </a:stretch>
            </p:blipFill>
            <p:spPr bwMode="auto">
              <a:xfrm>
                <a:off x="884958" y="4299546"/>
                <a:ext cx="478034" cy="593421"/>
              </a:xfrm>
              <a:prstGeom prst="rect">
                <a:avLst/>
              </a:prstGeom>
              <a:noFill/>
            </p:spPr>
          </p:pic>
          <p:pic>
            <p:nvPicPr>
              <p:cNvPr id="112" name="Picture 314" descr="C:\Users\ITSOUSER\Documents\CURRENT PROJECTS\WR1193955BL-refresh powerpoint\DocumentFile.png"/>
              <p:cNvPicPr>
                <a:picLocks noChangeAspect="1" noChangeArrowheads="1"/>
              </p:cNvPicPr>
              <p:nvPr/>
            </p:nvPicPr>
            <p:blipFill>
              <a:blip r:embed="rId10"/>
              <a:srcRect/>
              <a:stretch>
                <a:fillRect/>
              </a:stretch>
            </p:blipFill>
            <p:spPr bwMode="auto">
              <a:xfrm>
                <a:off x="698745" y="4610882"/>
                <a:ext cx="518490" cy="652582"/>
              </a:xfrm>
              <a:prstGeom prst="rect">
                <a:avLst/>
              </a:prstGeom>
              <a:noFill/>
            </p:spPr>
          </p:pic>
          <p:pic>
            <p:nvPicPr>
              <p:cNvPr id="114" name="Picture 312" descr="C:\Users\ITSOUSER\Documents\CURRENT PROJECTS\WR1193955BL-refresh powerpoint\database2.png"/>
              <p:cNvPicPr>
                <a:picLocks noChangeAspect="1" noChangeArrowheads="1"/>
              </p:cNvPicPr>
              <p:nvPr/>
            </p:nvPicPr>
            <p:blipFill>
              <a:blip r:embed="rId11"/>
              <a:srcRect/>
              <a:stretch>
                <a:fillRect/>
              </a:stretch>
            </p:blipFill>
            <p:spPr bwMode="auto">
              <a:xfrm>
                <a:off x="1156103" y="5126082"/>
                <a:ext cx="553703" cy="540361"/>
              </a:xfrm>
              <a:prstGeom prst="rect">
                <a:avLst/>
              </a:prstGeom>
              <a:noFill/>
            </p:spPr>
          </p:pic>
          <p:sp>
            <p:nvSpPr>
              <p:cNvPr id="115" name="Right Arrow 114"/>
              <p:cNvSpPr/>
              <p:nvPr/>
            </p:nvSpPr>
            <p:spPr>
              <a:xfrm>
                <a:off x="1418654" y="4686979"/>
                <a:ext cx="607885" cy="366519"/>
              </a:xfrm>
              <a:prstGeom prst="rightArrow">
                <a:avLst/>
              </a:prstGeom>
              <a:solidFill>
                <a:srgbClr val="FFC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681785441"/>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a:t>Data analysis:</a:t>
            </a:r>
          </a:p>
        </p:txBody>
      </p:sp>
      <p:sp>
        <p:nvSpPr>
          <p:cNvPr id="2" name="Text Placeholder 1"/>
          <p:cNvSpPr>
            <a:spLocks noGrp="1"/>
          </p:cNvSpPr>
          <p:nvPr>
            <p:ph idx="1"/>
          </p:nvPr>
        </p:nvSpPr>
        <p:spPr/>
        <p:txBody>
          <a:bodyPr/>
          <a:lstStyle/>
          <a:p>
            <a:r>
              <a:rPr lang="en-US" dirty="0"/>
              <a:t>The data analysis phase is very likely to be intertwined </a:t>
            </a:r>
            <a:br>
              <a:rPr lang="en-US" dirty="0"/>
            </a:br>
            <a:r>
              <a:rPr lang="en-US" dirty="0"/>
              <a:t>with the data preparation phase:</a:t>
            </a:r>
          </a:p>
          <a:p>
            <a:pPr lvl="1"/>
            <a:r>
              <a:rPr lang="en-US" sz="1800" dirty="0"/>
              <a:t>It is not uncommon to use data analysis results to refine or drive </a:t>
            </a:r>
            <a:br>
              <a:rPr lang="en-US" sz="1800" dirty="0"/>
            </a:br>
            <a:r>
              <a:rPr lang="en-US" sz="1800" dirty="0"/>
              <a:t>the data preparation</a:t>
            </a:r>
          </a:p>
          <a:p>
            <a:pPr lvl="2"/>
            <a:r>
              <a:rPr lang="en-US" sz="1600" dirty="0"/>
              <a:t>In text classification: Group the tokens at hand and calculate the numbers </a:t>
            </a:r>
            <a:br>
              <a:rPr lang="en-US" sz="1600" dirty="0"/>
            </a:br>
            <a:r>
              <a:rPr lang="en-US" sz="1600" dirty="0"/>
              <a:t>in each group.</a:t>
            </a:r>
          </a:p>
          <a:p>
            <a:pPr lvl="2"/>
            <a:r>
              <a:rPr lang="en-US" sz="1600" dirty="0"/>
              <a:t>You most likely want to remove the most common and least common tokens </a:t>
            </a:r>
            <a:br>
              <a:rPr lang="en-US" sz="1600" dirty="0"/>
            </a:br>
            <a:r>
              <a:rPr lang="en-US" sz="1600" dirty="0"/>
              <a:t>as part of the analysis phase.</a:t>
            </a:r>
          </a:p>
          <a:p>
            <a:endParaRPr lang="en-US" dirty="0"/>
          </a:p>
          <a:p>
            <a:r>
              <a:rPr lang="en-US" dirty="0"/>
              <a:t>The data analysis phase should use:</a:t>
            </a:r>
          </a:p>
          <a:p>
            <a:pPr lvl="1"/>
            <a:r>
              <a:rPr lang="en-US" sz="1800" dirty="0"/>
              <a:t>Mathematical tools (Statistics, correlations, Chi Square test </a:t>
            </a:r>
            <a:br>
              <a:rPr lang="en-US" sz="1800" dirty="0"/>
            </a:br>
            <a:r>
              <a:rPr lang="en-US" sz="1800" dirty="0"/>
              <a:t>of independence, etc…)</a:t>
            </a:r>
          </a:p>
          <a:p>
            <a:pPr lvl="1"/>
            <a:r>
              <a:rPr lang="en-US" sz="1800" dirty="0"/>
              <a:t>Visualizations</a:t>
            </a:r>
            <a:endParaRPr lang="en-US" dirty="0"/>
          </a:p>
        </p:txBody>
      </p:sp>
    </p:spTree>
    <p:extLst>
      <p:ext uri="{BB962C8B-B14F-4D97-AF65-F5344CB8AC3E}">
        <p14:creationId xmlns:p14="http://schemas.microsoft.com/office/powerpoint/2010/main" val="2241564787"/>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en-US" altLang="en-US" dirty="0"/>
              <a:t>Data analysis: visualizations</a:t>
            </a:r>
          </a:p>
        </p:txBody>
      </p:sp>
      <p:sp>
        <p:nvSpPr>
          <p:cNvPr id="6" name="Rectangle 3"/>
          <p:cNvSpPr txBox="1">
            <a:spLocks noChangeArrowheads="1"/>
          </p:cNvSpPr>
          <p:nvPr/>
        </p:nvSpPr>
        <p:spPr bwMode="auto">
          <a:xfrm>
            <a:off x="344672" y="5193726"/>
            <a:ext cx="8542338" cy="1254125"/>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a:buClr>
                <a:srgbClr val="000000"/>
              </a:buClr>
            </a:pPr>
            <a:r>
              <a:rPr lang="en-US" altLang="en-US" kern="0" dirty="0" err="1"/>
              <a:t>Anscombe’s</a:t>
            </a:r>
            <a:r>
              <a:rPr lang="en-US" altLang="en-US" kern="0" dirty="0"/>
              <a:t> quartet</a:t>
            </a:r>
          </a:p>
          <a:p>
            <a:pPr lvl="1">
              <a:buClr>
                <a:srgbClr val="000000"/>
              </a:buClr>
            </a:pPr>
            <a:r>
              <a:rPr lang="en-US" altLang="en-US" kern="0" dirty="0">
                <a:solidFill>
                  <a:srgbClr val="000000"/>
                </a:solidFill>
              </a:rPr>
              <a:t>The four datasets have nearly identical statistical properties </a:t>
            </a:r>
            <a:br>
              <a:rPr lang="en-US" altLang="en-US" kern="0" dirty="0">
                <a:solidFill>
                  <a:srgbClr val="000000"/>
                </a:solidFill>
              </a:rPr>
            </a:br>
            <a:r>
              <a:rPr lang="en-US" altLang="en-US" kern="0" dirty="0">
                <a:solidFill>
                  <a:srgbClr val="000000"/>
                </a:solidFill>
              </a:rPr>
              <a:t>(mean, variance, correlation), yet the differences are striking when </a:t>
            </a:r>
            <a:br>
              <a:rPr lang="en-US" altLang="en-US" kern="0" dirty="0">
                <a:solidFill>
                  <a:srgbClr val="000000"/>
                </a:solidFill>
              </a:rPr>
            </a:br>
            <a:r>
              <a:rPr lang="en-US" altLang="en-US" kern="0" dirty="0">
                <a:solidFill>
                  <a:srgbClr val="000000"/>
                </a:solidFill>
              </a:rPr>
              <a:t>looking at the simple visualization</a:t>
            </a:r>
          </a:p>
          <a:p>
            <a:pPr marL="290513" lvl="1" indent="0">
              <a:buFont typeface="Symbol" charset="0"/>
              <a:buNone/>
            </a:pPr>
            <a:endParaRPr lang="en-US" altLang="en-US" kern="0" dirty="0"/>
          </a:p>
        </p:txBody>
      </p:sp>
      <p:sp>
        <p:nvSpPr>
          <p:cNvPr id="7" name="TextBox 6"/>
          <p:cNvSpPr txBox="1"/>
          <p:nvPr/>
        </p:nvSpPr>
        <p:spPr>
          <a:xfrm>
            <a:off x="6314536" y="2173857"/>
            <a:ext cx="2337758" cy="1615827"/>
          </a:xfrm>
          <a:prstGeom prst="rect">
            <a:avLst/>
          </a:prstGeom>
          <a:noFill/>
        </p:spPr>
        <p:txBody>
          <a:bodyPr wrap="square" rtlCol="0">
            <a:spAutoFit/>
          </a:bodyPr>
          <a:lstStyle/>
          <a:p>
            <a:r>
              <a:rPr lang="en-US" sz="1100" dirty="0"/>
              <a:t>The four data sets have similar statistical properties:</a:t>
            </a:r>
          </a:p>
          <a:p>
            <a:pPr marL="60325" indent="-60325">
              <a:buFont typeface="Arial" pitchFamily="34" charset="0"/>
              <a:buChar char="•"/>
            </a:pPr>
            <a:r>
              <a:rPr lang="en-US" sz="1100" dirty="0"/>
              <a:t>The mean of x is 9</a:t>
            </a:r>
          </a:p>
          <a:p>
            <a:pPr marL="60325" indent="-60325">
              <a:buFont typeface="Arial" pitchFamily="34" charset="0"/>
              <a:buChar char="•"/>
            </a:pPr>
            <a:r>
              <a:rPr lang="en-US" sz="1100" dirty="0"/>
              <a:t>The variance of x is 11</a:t>
            </a:r>
          </a:p>
          <a:p>
            <a:pPr marL="60325" indent="-60325">
              <a:buFont typeface="Arial" pitchFamily="34" charset="0"/>
              <a:buChar char="•"/>
            </a:pPr>
            <a:r>
              <a:rPr lang="en-US" sz="1100" dirty="0"/>
              <a:t>The mean of y is approx. 7.50</a:t>
            </a:r>
          </a:p>
          <a:p>
            <a:pPr marL="60325" indent="-60325">
              <a:buFont typeface="Arial" pitchFamily="34" charset="0"/>
              <a:buChar char="•"/>
            </a:pPr>
            <a:r>
              <a:rPr lang="en-US" sz="1100" dirty="0"/>
              <a:t>The variance of y is approx. 4.12</a:t>
            </a:r>
          </a:p>
          <a:p>
            <a:pPr marL="60325" indent="-60325">
              <a:buFont typeface="Arial" pitchFamily="34" charset="0"/>
              <a:buChar char="•"/>
            </a:pPr>
            <a:r>
              <a:rPr lang="en-US" sz="1100" dirty="0"/>
              <a:t>The correlation is 0.816</a:t>
            </a:r>
          </a:p>
          <a:p>
            <a:r>
              <a:rPr lang="en-US" sz="1100" dirty="0"/>
              <a:t>As shown the linear regression lines are approx. y=3.00+0.500x.</a:t>
            </a:r>
          </a:p>
        </p:txBody>
      </p:sp>
      <p:pic>
        <p:nvPicPr>
          <p:cNvPr id="54273" name="Picture 1" descr="C:\Users\ITSOUSER\Documents\CURRENT PROJECTS\WR1193955BL-refresh powerpoint\artwork\anscombes-quartet.png"/>
          <p:cNvPicPr>
            <a:picLocks noChangeAspect="1" noChangeArrowheads="1"/>
          </p:cNvPicPr>
          <p:nvPr/>
        </p:nvPicPr>
        <p:blipFill>
          <a:blip r:embed="rId2"/>
          <a:srcRect/>
          <a:stretch>
            <a:fillRect/>
          </a:stretch>
        </p:blipFill>
        <p:spPr bwMode="auto">
          <a:xfrm>
            <a:off x="301930" y="1128711"/>
            <a:ext cx="5814197" cy="3997261"/>
          </a:xfrm>
          <a:prstGeom prst="rect">
            <a:avLst/>
          </a:prstGeom>
          <a:noFill/>
        </p:spPr>
      </p:pic>
    </p:spTree>
    <p:extLst>
      <p:ext uri="{BB962C8B-B14F-4D97-AF65-F5344CB8AC3E}">
        <p14:creationId xmlns:p14="http://schemas.microsoft.com/office/powerpoint/2010/main" val="281911425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nvPr>
        </p:nvGraphicFramePr>
        <p:xfrm>
          <a:off x="1412263" y="3105117"/>
          <a:ext cx="6477121" cy="15831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651649" y="3514725"/>
            <a:ext cx="65" cy="164532"/>
          </a:xfrm>
          <a:prstGeom prst="rect">
            <a:avLst/>
          </a:prstGeom>
          <a:noFill/>
        </p:spPr>
        <p:txBody>
          <a:bodyPr wrap="none" lIns="0" tIns="0" rIns="0" bIns="0">
            <a:spAutoFit/>
          </a:bodyPr>
          <a:lstStyle/>
          <a:p>
            <a:pPr>
              <a:defRPr/>
            </a:pPr>
            <a:endParaRPr lang="en-US" sz="1069" dirty="0">
              <a:solidFill>
                <a:schemeClr val="bg2"/>
              </a:solidFill>
              <a:ea typeface="ＭＳ Ｐゴシック" charset="0"/>
              <a:cs typeface="ＭＳ Ｐゴシック" charset="0"/>
            </a:endParaRPr>
          </a:p>
        </p:txBody>
      </p:sp>
      <p:sp>
        <p:nvSpPr>
          <p:cNvPr id="6" name="TextBox 5"/>
          <p:cNvSpPr txBox="1"/>
          <p:nvPr/>
        </p:nvSpPr>
        <p:spPr>
          <a:xfrm>
            <a:off x="1645445" y="2230042"/>
            <a:ext cx="5830491" cy="770569"/>
          </a:xfrm>
          <a:prstGeom prst="rect">
            <a:avLst/>
          </a:prstGeom>
          <a:noFill/>
        </p:spPr>
        <p:txBody>
          <a:bodyPr lIns="68554" tIns="34277" rIns="68554" bIns="34277">
            <a:spAutoFit/>
          </a:bodyPr>
          <a:lstStyle/>
          <a:p>
            <a:pPr marL="7141" algn="ctr">
              <a:spcBef>
                <a:spcPct val="10000"/>
              </a:spcBef>
              <a:buClr>
                <a:srgbClr val="000000"/>
              </a:buClr>
              <a:defRPr/>
            </a:pPr>
            <a:r>
              <a:rPr lang="en-US" sz="1688" i="1" dirty="0">
                <a:solidFill>
                  <a:schemeClr val="bg2"/>
                </a:solidFill>
                <a:ea typeface="ＭＳ Ｐゴシック" charset="0"/>
                <a:cs typeface="ＭＳ Ｐゴシック" charset="0"/>
              </a:rPr>
              <a:t>“Computers that</a:t>
            </a:r>
            <a:r>
              <a:rPr lang="is-IS" sz="1688" i="1" dirty="0">
                <a:solidFill>
                  <a:schemeClr val="bg2"/>
                </a:solidFill>
                <a:ea typeface="ＭＳ Ｐゴシック" charset="0"/>
                <a:cs typeface="ＭＳ Ｐゴシック" charset="0"/>
              </a:rPr>
              <a:t> l</a:t>
            </a:r>
            <a:r>
              <a:rPr lang="en-US" sz="1688" i="1" dirty="0">
                <a:solidFill>
                  <a:schemeClr val="bg2"/>
                </a:solidFill>
                <a:ea typeface="ＭＳ Ｐゴシック" charset="0"/>
                <a:cs typeface="ＭＳ Ｐゴシック" charset="0"/>
              </a:rPr>
              <a:t>earn without being </a:t>
            </a:r>
            <a:r>
              <a:rPr lang="en-US" sz="1688" i="1" dirty="0">
                <a:solidFill>
                  <a:schemeClr val="accent1"/>
                </a:solidFill>
                <a:ea typeface="ＭＳ Ｐゴシック" charset="0"/>
                <a:cs typeface="ＭＳ Ｐゴシック" charset="0"/>
              </a:rPr>
              <a:t>explicitly programmed</a:t>
            </a:r>
            <a:r>
              <a:rPr lang="en-US" sz="1688" i="1" dirty="0">
                <a:solidFill>
                  <a:schemeClr val="bg2"/>
                </a:solidFill>
                <a:ea typeface="ＭＳ Ｐゴシック" charset="0"/>
                <a:cs typeface="ＭＳ Ｐゴシック" charset="0"/>
              </a:rPr>
              <a:t>”</a:t>
            </a:r>
          </a:p>
          <a:p>
            <a:pPr marL="7141">
              <a:spcBef>
                <a:spcPct val="10000"/>
              </a:spcBef>
              <a:buClr>
                <a:srgbClr val="000000"/>
              </a:buClr>
              <a:defRPr/>
            </a:pPr>
            <a:r>
              <a:rPr lang="en-US" sz="1688" i="1" dirty="0">
                <a:solidFill>
                  <a:schemeClr val="bg2"/>
                </a:solidFill>
                <a:ea typeface="ＭＳ Ｐゴシック" charset="0"/>
                <a:cs typeface="ＭＳ Ｐゴシック" charset="0"/>
              </a:rPr>
              <a:t>“Using </a:t>
            </a:r>
            <a:r>
              <a:rPr lang="en-US" sz="1688" i="1" dirty="0">
                <a:solidFill>
                  <a:schemeClr val="accent1"/>
                </a:solidFill>
                <a:ea typeface="ＭＳ Ｐゴシック" charset="0"/>
                <a:cs typeface="ＭＳ Ｐゴシック" charset="0"/>
              </a:rPr>
              <a:t>algorithms</a:t>
            </a:r>
            <a:r>
              <a:rPr lang="en-US" sz="1688" i="1" dirty="0">
                <a:solidFill>
                  <a:schemeClr val="bg2"/>
                </a:solidFill>
                <a:ea typeface="ＭＳ Ｐゴシック" charset="0"/>
                <a:cs typeface="ＭＳ Ｐゴシック" charset="0"/>
              </a:rPr>
              <a:t> to understand patterns in data”</a:t>
            </a:r>
          </a:p>
          <a:p>
            <a:pPr>
              <a:defRPr/>
            </a:pPr>
            <a:endParaRPr lang="en-US" sz="1013" i="1" dirty="0">
              <a:solidFill>
                <a:schemeClr val="bg2"/>
              </a:solidFill>
              <a:ea typeface="ＭＳ Ｐゴシック" charset="0"/>
              <a:cs typeface="ＭＳ Ｐゴシック" charset="0"/>
            </a:endParaRPr>
          </a:p>
        </p:txBody>
      </p:sp>
      <p:sp>
        <p:nvSpPr>
          <p:cNvPr id="92164" name="TextBox 6"/>
          <p:cNvSpPr txBox="1">
            <a:spLocks noChangeArrowheads="1"/>
          </p:cNvSpPr>
          <p:nvPr/>
        </p:nvSpPr>
        <p:spPr bwMode="auto">
          <a:xfrm>
            <a:off x="3859587" y="4167159"/>
            <a:ext cx="1825229" cy="344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35" tIns="25718" rIns="51435" bIns="25718"/>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lnSpc>
                <a:spcPct val="90000"/>
              </a:lnSpc>
              <a:spcBef>
                <a:spcPts val="563"/>
              </a:spcBef>
            </a:pPr>
            <a:r>
              <a:rPr lang="en-US" altLang="x-none" sz="2000">
                <a:solidFill>
                  <a:schemeClr val="bg2"/>
                </a:solidFill>
              </a:rPr>
              <a:t>Algorithms</a:t>
            </a:r>
          </a:p>
        </p:txBody>
      </p:sp>
      <p:sp>
        <p:nvSpPr>
          <p:cNvPr id="8" name="Title 1"/>
          <p:cNvSpPr txBox="1">
            <a:spLocks/>
          </p:cNvSpPr>
          <p:nvPr/>
        </p:nvSpPr>
        <p:spPr bwMode="auto">
          <a:xfrm>
            <a:off x="242489" y="609269"/>
            <a:ext cx="6409134" cy="282179"/>
          </a:xfrm>
          <a:prstGeom prst="rect">
            <a:avLst/>
          </a:prstGeom>
          <a:noFill/>
          <a:ln>
            <a:noFill/>
          </a:ln>
          <a:effectLst/>
          <a:extLst>
            <a:ext uri="{FAA26D3D-D897-4be2-8F04-BA451C77F1D7}">
              <ma14:placeholderFlag xmlns:ma14="http://schemas.microsoft.com/office/mac/drawingml/2011/main" val="1"/>
            </a:ext>
            <a:ext uri="{909E8E84-426E-40dd-AFC4-6F175D3DCCD1}"/>
            <a:ext uri="{91240B29-F687-4f45-9708-019B960494DF}"/>
            <a:ext uri="{AF507438-7753-43e0-B8FC-AC1667EBCBE1}"/>
          </a:extLst>
        </p:spPr>
        <p:txBody>
          <a:bodyPr lIns="0" tIns="34274" rIns="68546" bIns="34274"/>
          <a:lstStyle>
            <a:lvl1pPr algn="l" rtl="0" eaLnBrk="1" fontAlgn="base" hangingPunct="1">
              <a:spcBef>
                <a:spcPct val="0"/>
              </a:spcBef>
              <a:spcAft>
                <a:spcPct val="0"/>
              </a:spcAft>
              <a:defRPr sz="3200" b="1">
                <a:solidFill>
                  <a:schemeClr val="tx1"/>
                </a:solidFill>
                <a:latin typeface="+mj-lt"/>
                <a:ea typeface="+mj-ea"/>
                <a:cs typeface="ＭＳ Ｐゴシック" charset="0"/>
              </a:defRPr>
            </a:lvl1pPr>
            <a:lvl2pPr algn="l" rtl="0" eaLnBrk="1" fontAlgn="base" hangingPunct="1">
              <a:spcBef>
                <a:spcPct val="0"/>
              </a:spcBef>
              <a:spcAft>
                <a:spcPct val="0"/>
              </a:spcAft>
              <a:defRPr sz="29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9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9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900">
                <a:solidFill>
                  <a:schemeClr val="tx1"/>
                </a:solidFill>
                <a:latin typeface="Arial" charset="0"/>
                <a:ea typeface="ＭＳ Ｐゴシック" charset="0"/>
                <a:cs typeface="ＭＳ Ｐゴシック" charset="0"/>
              </a:defRPr>
            </a:lvl5pPr>
            <a:lvl6pPr marL="609298" algn="l" rtl="0" eaLnBrk="1" fontAlgn="base" hangingPunct="1">
              <a:spcBef>
                <a:spcPct val="0"/>
              </a:spcBef>
              <a:spcAft>
                <a:spcPct val="0"/>
              </a:spcAft>
              <a:defRPr sz="2900">
                <a:solidFill>
                  <a:schemeClr val="tx1"/>
                </a:solidFill>
                <a:latin typeface="Arial" charset="0"/>
                <a:ea typeface="ＭＳ Ｐゴシック" charset="0"/>
              </a:defRPr>
            </a:lvl6pPr>
            <a:lvl7pPr marL="1218595" algn="l" rtl="0" eaLnBrk="1" fontAlgn="base" hangingPunct="1">
              <a:spcBef>
                <a:spcPct val="0"/>
              </a:spcBef>
              <a:spcAft>
                <a:spcPct val="0"/>
              </a:spcAft>
              <a:defRPr sz="2900">
                <a:solidFill>
                  <a:schemeClr val="tx1"/>
                </a:solidFill>
                <a:latin typeface="Arial" charset="0"/>
                <a:ea typeface="ＭＳ Ｐゴシック" charset="0"/>
              </a:defRPr>
            </a:lvl7pPr>
            <a:lvl8pPr marL="1827892" algn="l" rtl="0" eaLnBrk="1" fontAlgn="base" hangingPunct="1">
              <a:spcBef>
                <a:spcPct val="0"/>
              </a:spcBef>
              <a:spcAft>
                <a:spcPct val="0"/>
              </a:spcAft>
              <a:defRPr sz="2900">
                <a:solidFill>
                  <a:schemeClr val="tx1"/>
                </a:solidFill>
                <a:latin typeface="Arial" charset="0"/>
                <a:ea typeface="ＭＳ Ｐゴシック" charset="0"/>
              </a:defRPr>
            </a:lvl8pPr>
            <a:lvl9pPr marL="2437187" algn="l" rtl="0" eaLnBrk="1" fontAlgn="base" hangingPunct="1">
              <a:spcBef>
                <a:spcPct val="0"/>
              </a:spcBef>
              <a:spcAft>
                <a:spcPct val="0"/>
              </a:spcAft>
              <a:defRPr sz="2900">
                <a:solidFill>
                  <a:schemeClr val="tx1"/>
                </a:solidFill>
                <a:latin typeface="Arial" charset="0"/>
                <a:ea typeface="ＭＳ Ｐゴシック" charset="0"/>
              </a:defRPr>
            </a:lvl9pPr>
          </a:lstStyle>
          <a:p>
            <a:pPr defTabSz="514350">
              <a:defRPr/>
            </a:pPr>
            <a:r>
              <a:rPr lang="en-US" sz="2400" dirty="0" smtClean="0"/>
              <a:t>What is </a:t>
            </a:r>
            <a:r>
              <a:rPr lang="en-US" sz="2400" dirty="0"/>
              <a:t>Machine Learning?</a:t>
            </a:r>
          </a:p>
        </p:txBody>
      </p:sp>
    </p:spTree>
    <p:extLst>
      <p:ext uri="{BB962C8B-B14F-4D97-AF65-F5344CB8AC3E}">
        <p14:creationId xmlns:p14="http://schemas.microsoft.com/office/powerpoint/2010/main" val="145532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en-US" altLang="en-US" dirty="0"/>
              <a:t>Data analysis: visualizations</a:t>
            </a:r>
          </a:p>
        </p:txBody>
      </p:sp>
      <p:pic>
        <p:nvPicPr>
          <p:cNvPr id="2" name="Picture 1"/>
          <p:cNvPicPr>
            <a:picLocks noChangeAspect="1"/>
          </p:cNvPicPr>
          <p:nvPr/>
        </p:nvPicPr>
        <p:blipFill>
          <a:blip r:embed="rId2"/>
          <a:stretch>
            <a:fillRect/>
          </a:stretch>
        </p:blipFill>
        <p:spPr>
          <a:xfrm>
            <a:off x="146894" y="2302232"/>
            <a:ext cx="8812530" cy="3137535"/>
          </a:xfrm>
          <a:prstGeom prst="rect">
            <a:avLst/>
          </a:prstGeom>
        </p:spPr>
      </p:pic>
      <p:sp>
        <p:nvSpPr>
          <p:cNvPr id="7" name="Text Placeholder 1"/>
          <p:cNvSpPr txBox="1">
            <a:spLocks/>
          </p:cNvSpPr>
          <p:nvPr/>
        </p:nvSpPr>
        <p:spPr>
          <a:xfrm>
            <a:off x="228600" y="1130545"/>
            <a:ext cx="8414238" cy="825556"/>
          </a:xfrm>
          <a:prstGeom prst="rect">
            <a:avLst/>
          </a:prstGeom>
        </p:spPr>
        <p:txBody>
          <a:bodyPr/>
          <a:lst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a:buClrTx/>
            </a:pPr>
            <a:r>
              <a:rPr lang="en-US" kern="0" dirty="0">
                <a:solidFill>
                  <a:schemeClr val="tx1"/>
                </a:solidFill>
              </a:rPr>
              <a:t>Summer surface (depth &lt; 10 meters) average temperature evolution in the archipelago…</a:t>
            </a:r>
          </a:p>
        </p:txBody>
      </p:sp>
    </p:spTree>
    <p:extLst>
      <p:ext uri="{BB962C8B-B14F-4D97-AF65-F5344CB8AC3E}">
        <p14:creationId xmlns:p14="http://schemas.microsoft.com/office/powerpoint/2010/main" val="2888588639"/>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en-US" altLang="en-US" dirty="0"/>
              <a:t>Data analysis: visualizations</a:t>
            </a:r>
          </a:p>
        </p:txBody>
      </p:sp>
      <p:pic>
        <p:nvPicPr>
          <p:cNvPr id="2" name="Picture 1"/>
          <p:cNvPicPr>
            <a:picLocks noChangeAspect="1"/>
          </p:cNvPicPr>
          <p:nvPr/>
        </p:nvPicPr>
        <p:blipFill>
          <a:blip r:embed="rId2"/>
          <a:stretch>
            <a:fillRect/>
          </a:stretch>
        </p:blipFill>
        <p:spPr>
          <a:xfrm>
            <a:off x="167482" y="2304288"/>
            <a:ext cx="8812530" cy="3137535"/>
          </a:xfrm>
          <a:prstGeom prst="rect">
            <a:avLst/>
          </a:prstGeom>
        </p:spPr>
      </p:pic>
      <p:sp>
        <p:nvSpPr>
          <p:cNvPr id="7" name="Text Placeholder 1"/>
          <p:cNvSpPr txBox="1">
            <a:spLocks/>
          </p:cNvSpPr>
          <p:nvPr/>
        </p:nvSpPr>
        <p:spPr>
          <a:xfrm>
            <a:off x="228600" y="1130545"/>
            <a:ext cx="8414238" cy="825556"/>
          </a:xfrm>
          <a:prstGeom prst="rect">
            <a:avLst/>
          </a:prstGeom>
        </p:spPr>
        <p:txBody>
          <a:bodyPr/>
          <a:lst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a:buClrTx/>
            </a:pPr>
            <a:r>
              <a:rPr lang="en-US" kern="0" dirty="0">
                <a:solidFill>
                  <a:schemeClr val="tx1"/>
                </a:solidFill>
              </a:rPr>
              <a:t>Summer surface (depth &lt; 10 meters) average temperature evolution in the archipelago + average salinity…</a:t>
            </a:r>
          </a:p>
        </p:txBody>
      </p:sp>
    </p:spTree>
    <p:extLst>
      <p:ext uri="{BB962C8B-B14F-4D97-AF65-F5344CB8AC3E}">
        <p14:creationId xmlns:p14="http://schemas.microsoft.com/office/powerpoint/2010/main" val="1676919060"/>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en-US" altLang="en-US" dirty="0"/>
              <a:t>Data analysis:</a:t>
            </a:r>
          </a:p>
        </p:txBody>
      </p:sp>
      <p:sp>
        <p:nvSpPr>
          <p:cNvPr id="13315" name="Rectangle 3"/>
          <p:cNvSpPr>
            <a:spLocks noGrp="1" noChangeArrowheads="1"/>
          </p:cNvSpPr>
          <p:nvPr>
            <p:ph type="body" idx="4294967295"/>
          </p:nvPr>
        </p:nvSpPr>
        <p:spPr>
          <a:xfrm>
            <a:off x="266700" y="1095376"/>
            <a:ext cx="8542338" cy="2675086"/>
          </a:xfrm>
        </p:spPr>
        <p:txBody>
          <a:bodyPr/>
          <a:lstStyle/>
          <a:p>
            <a:pPr lvl="0">
              <a:buClr>
                <a:srgbClr val="000000"/>
              </a:buClr>
            </a:pPr>
            <a:r>
              <a:rPr lang="en-US" dirty="0"/>
              <a:t>The data analysis phase can </a:t>
            </a:r>
            <a:r>
              <a:rPr lang="en-US" dirty="0">
                <a:solidFill>
                  <a:srgbClr val="008ABF"/>
                </a:solidFill>
              </a:rPr>
              <a:t>GUIDE</a:t>
            </a:r>
            <a:r>
              <a:rPr lang="en-US" dirty="0"/>
              <a:t> you towards better and more relevant modeling:</a:t>
            </a:r>
          </a:p>
          <a:p>
            <a:pPr lvl="1">
              <a:buClr>
                <a:srgbClr val="000000"/>
              </a:buClr>
            </a:pPr>
            <a:r>
              <a:rPr lang="en-US" dirty="0"/>
              <a:t>When you are building a classifier, it is important to understand the PREVALANCE of the condition that you are building a model for, </a:t>
            </a:r>
            <a:br>
              <a:rPr lang="en-US" dirty="0"/>
            </a:br>
            <a:r>
              <a:rPr lang="en-US" dirty="0"/>
              <a:t>i.e. how common or uncommon this condition effectively is…</a:t>
            </a:r>
          </a:p>
          <a:p>
            <a:pPr marL="290513" lvl="1" indent="0">
              <a:buClr>
                <a:srgbClr val="000000"/>
              </a:buClr>
              <a:buNone/>
            </a:pPr>
            <a:endParaRPr lang="en-US" dirty="0"/>
          </a:p>
          <a:p>
            <a:pPr lvl="1">
              <a:buClr>
                <a:srgbClr val="000000"/>
              </a:buClr>
            </a:pPr>
            <a:r>
              <a:rPr lang="en-US" dirty="0"/>
              <a:t>Imagine you are working towards building a classifier for some medical condition and your training and testing data sets yield the following model</a:t>
            </a:r>
          </a:p>
          <a:p>
            <a:pPr marL="0" indent="0">
              <a:buNone/>
            </a:pPr>
            <a:endParaRPr lang="en-US" altLang="en-US" dirty="0"/>
          </a:p>
          <a:p>
            <a:pPr marL="290513" lvl="1" indent="0">
              <a:buNone/>
            </a:pPr>
            <a:endParaRPr lang="en-US" altLang="en-US" dirty="0"/>
          </a:p>
          <a:p>
            <a:pPr marL="290513" lvl="1" indent="0">
              <a:buNone/>
            </a:pPr>
            <a:endParaRPr lang="en-US" altLang="en-US" dirty="0"/>
          </a:p>
        </p:txBody>
      </p:sp>
      <p:graphicFrame>
        <p:nvGraphicFramePr>
          <p:cNvPr id="2" name="Table 1"/>
          <p:cNvGraphicFramePr>
            <a:graphicFrameLocks noGrp="1"/>
          </p:cNvGraphicFramePr>
          <p:nvPr>
            <p:extLst/>
          </p:nvPr>
        </p:nvGraphicFramePr>
        <p:xfrm>
          <a:off x="2480516" y="4368807"/>
          <a:ext cx="4015176" cy="763910"/>
        </p:xfrm>
        <a:graphic>
          <a:graphicData uri="http://schemas.openxmlformats.org/drawingml/2006/table">
            <a:tbl>
              <a:tblPr firstRow="1" bandRow="1">
                <a:tableStyleId>{5C22544A-7EE6-4342-B048-85BDC9FD1C3A}</a:tableStyleId>
              </a:tblPr>
              <a:tblGrid>
                <a:gridCol w="2007588">
                  <a:extLst>
                    <a:ext uri="{9D8B030D-6E8A-4147-A177-3AD203B41FA5}">
                      <a16:colId xmlns:a16="http://schemas.microsoft.com/office/drawing/2014/main" xmlns="" val="20000"/>
                    </a:ext>
                  </a:extLst>
                </a:gridCol>
                <a:gridCol w="2007588">
                  <a:extLst>
                    <a:ext uri="{9D8B030D-6E8A-4147-A177-3AD203B41FA5}">
                      <a16:colId xmlns:a16="http://schemas.microsoft.com/office/drawing/2014/main" xmlns="" val="20001"/>
                    </a:ext>
                  </a:extLst>
                </a:gridCol>
              </a:tblGrid>
              <a:tr h="381955">
                <a:tc>
                  <a:txBody>
                    <a:bodyPr/>
                    <a:lstStyle/>
                    <a:p>
                      <a:r>
                        <a:rPr lang="en-US" sz="1600" b="0" dirty="0">
                          <a:solidFill>
                            <a:schemeClr val="bg1"/>
                          </a:solidFill>
                        </a:rPr>
                        <a:t>95 (True</a:t>
                      </a:r>
                      <a:r>
                        <a:rPr lang="en-US" sz="1600" b="0" baseline="0" dirty="0">
                          <a:solidFill>
                            <a:schemeClr val="bg1"/>
                          </a:solidFill>
                        </a:rPr>
                        <a:t> Positive)</a:t>
                      </a:r>
                      <a:endParaRPr lang="en-US" sz="1600" b="0" dirty="0">
                        <a:solidFill>
                          <a:schemeClr val="bg1"/>
                        </a:solidFill>
                      </a:endParaRPr>
                    </a:p>
                  </a:txBody>
                  <a:tcPr>
                    <a:solidFill>
                      <a:srgbClr val="004370"/>
                    </a:solidFill>
                  </a:tcPr>
                </a:tc>
                <a:tc>
                  <a:txBody>
                    <a:bodyPr/>
                    <a:lstStyle/>
                    <a:p>
                      <a:r>
                        <a:rPr lang="en-US" sz="1600" b="0" dirty="0">
                          <a:solidFill>
                            <a:schemeClr val="bg1"/>
                          </a:solidFill>
                        </a:rPr>
                        <a:t>5 (False Positive)</a:t>
                      </a:r>
                    </a:p>
                  </a:txBody>
                  <a:tcPr>
                    <a:solidFill>
                      <a:srgbClr val="004370"/>
                    </a:solidFill>
                  </a:tcPr>
                </a:tc>
                <a:extLst>
                  <a:ext uri="{0D108BD9-81ED-4DB2-BD59-A6C34878D82A}">
                    <a16:rowId xmlns:a16="http://schemas.microsoft.com/office/drawing/2014/main" xmlns="" val="10000"/>
                  </a:ext>
                </a:extLst>
              </a:tr>
              <a:tr h="381955">
                <a:tc>
                  <a:txBody>
                    <a:bodyPr/>
                    <a:lstStyle/>
                    <a:p>
                      <a:r>
                        <a:rPr lang="en-US" sz="1600" dirty="0">
                          <a:solidFill>
                            <a:schemeClr val="bg1"/>
                          </a:solidFill>
                        </a:rPr>
                        <a:t>5 (False Negative)</a:t>
                      </a:r>
                    </a:p>
                  </a:txBody>
                  <a:tcPr>
                    <a:solidFill>
                      <a:srgbClr val="83D1F5"/>
                    </a:solidFill>
                  </a:tcPr>
                </a:tc>
                <a:tc>
                  <a:txBody>
                    <a:bodyPr/>
                    <a:lstStyle/>
                    <a:p>
                      <a:r>
                        <a:rPr lang="en-US" sz="1600" dirty="0">
                          <a:solidFill>
                            <a:schemeClr val="bg1"/>
                          </a:solidFill>
                        </a:rPr>
                        <a:t>95 (True Negative)</a:t>
                      </a:r>
                    </a:p>
                  </a:txBody>
                  <a:tcPr>
                    <a:solidFill>
                      <a:srgbClr val="83D1F5"/>
                    </a:solidFill>
                  </a:tcPr>
                </a:tc>
                <a:extLst>
                  <a:ext uri="{0D108BD9-81ED-4DB2-BD59-A6C34878D82A}">
                    <a16:rowId xmlns:a16="http://schemas.microsoft.com/office/drawing/2014/main" xmlns="" val="10001"/>
                  </a:ext>
                </a:extLst>
              </a:tr>
            </a:tbl>
          </a:graphicData>
        </a:graphic>
      </p:graphicFrame>
      <p:sp>
        <p:nvSpPr>
          <p:cNvPr id="3" name="TextBox 2"/>
          <p:cNvSpPr txBox="1"/>
          <p:nvPr/>
        </p:nvSpPr>
        <p:spPr>
          <a:xfrm>
            <a:off x="829739" y="4368807"/>
            <a:ext cx="1495922" cy="338554"/>
          </a:xfrm>
          <a:prstGeom prst="rect">
            <a:avLst/>
          </a:prstGeom>
          <a:noFill/>
        </p:spPr>
        <p:txBody>
          <a:bodyPr wrap="none" rtlCol="0">
            <a:spAutoFit/>
          </a:bodyPr>
          <a:lstStyle/>
          <a:p>
            <a:pPr algn="r"/>
            <a:r>
              <a:rPr lang="en-US" sz="1600" b="1" dirty="0"/>
              <a:t>Disease (100)</a:t>
            </a:r>
          </a:p>
        </p:txBody>
      </p:sp>
      <p:sp>
        <p:nvSpPr>
          <p:cNvPr id="6" name="TextBox 5"/>
          <p:cNvSpPr txBox="1"/>
          <p:nvPr/>
        </p:nvSpPr>
        <p:spPr>
          <a:xfrm>
            <a:off x="909889" y="4755714"/>
            <a:ext cx="1428596" cy="338554"/>
          </a:xfrm>
          <a:prstGeom prst="rect">
            <a:avLst/>
          </a:prstGeom>
          <a:noFill/>
        </p:spPr>
        <p:txBody>
          <a:bodyPr wrap="none" rtlCol="0">
            <a:spAutoFit/>
          </a:bodyPr>
          <a:lstStyle/>
          <a:p>
            <a:pPr algn="r"/>
            <a:r>
              <a:rPr lang="en-US" sz="1600" b="1" dirty="0"/>
              <a:t>Normal (100)</a:t>
            </a:r>
          </a:p>
        </p:txBody>
      </p:sp>
      <p:sp>
        <p:nvSpPr>
          <p:cNvPr id="7" name="TextBox 6"/>
          <p:cNvSpPr txBox="1"/>
          <p:nvPr/>
        </p:nvSpPr>
        <p:spPr>
          <a:xfrm>
            <a:off x="2672068" y="3955356"/>
            <a:ext cx="1424557" cy="338554"/>
          </a:xfrm>
          <a:prstGeom prst="rect">
            <a:avLst/>
          </a:prstGeom>
          <a:noFill/>
        </p:spPr>
        <p:txBody>
          <a:bodyPr wrap="none" rtlCol="0">
            <a:spAutoFit/>
          </a:bodyPr>
          <a:lstStyle/>
          <a:p>
            <a:r>
              <a:rPr lang="en-US" sz="1600" b="1" dirty="0"/>
              <a:t>Test positive</a:t>
            </a:r>
          </a:p>
        </p:txBody>
      </p:sp>
      <p:sp>
        <p:nvSpPr>
          <p:cNvPr id="8" name="TextBox 7"/>
          <p:cNvSpPr txBox="1"/>
          <p:nvPr/>
        </p:nvSpPr>
        <p:spPr>
          <a:xfrm>
            <a:off x="4679497" y="3955356"/>
            <a:ext cx="1480662" cy="338554"/>
          </a:xfrm>
          <a:prstGeom prst="rect">
            <a:avLst/>
          </a:prstGeom>
          <a:noFill/>
        </p:spPr>
        <p:txBody>
          <a:bodyPr wrap="none" rtlCol="0">
            <a:spAutoFit/>
          </a:bodyPr>
          <a:lstStyle/>
          <a:p>
            <a:r>
              <a:rPr lang="en-US" sz="1600" b="1" dirty="0"/>
              <a:t>Test negative</a:t>
            </a:r>
          </a:p>
        </p:txBody>
      </p:sp>
      <p:sp>
        <p:nvSpPr>
          <p:cNvPr id="13" name="Rectangle 3"/>
          <p:cNvSpPr txBox="1">
            <a:spLocks noChangeArrowheads="1"/>
          </p:cNvSpPr>
          <p:nvPr/>
        </p:nvSpPr>
        <p:spPr bwMode="auto">
          <a:xfrm>
            <a:off x="266700" y="5594002"/>
            <a:ext cx="8542338" cy="550443"/>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a:buClr>
                <a:srgbClr val="000000"/>
              </a:buClr>
            </a:pPr>
            <a:r>
              <a:rPr lang="en-US" altLang="en-US" kern="0" dirty="0"/>
              <a:t>With 95% sensitivity &amp; specificity, this sounds like a great test…</a:t>
            </a:r>
          </a:p>
          <a:p>
            <a:pPr marL="290513" lvl="1" indent="0">
              <a:buFont typeface="Symbol" charset="0"/>
              <a:buNone/>
            </a:pPr>
            <a:endParaRPr lang="en-US" altLang="en-US" kern="0" dirty="0"/>
          </a:p>
          <a:p>
            <a:pPr marL="290513" lvl="1" indent="0">
              <a:buFont typeface="Symbol" charset="0"/>
              <a:buNone/>
            </a:pPr>
            <a:endParaRPr lang="en-US" altLang="en-US" kern="0" dirty="0"/>
          </a:p>
        </p:txBody>
      </p:sp>
    </p:spTree>
    <p:extLst>
      <p:ext uri="{BB962C8B-B14F-4D97-AF65-F5344CB8AC3E}">
        <p14:creationId xmlns:p14="http://schemas.microsoft.com/office/powerpoint/2010/main" val="787770954"/>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en-US" altLang="en-US" dirty="0"/>
              <a:t>Data analysis:</a:t>
            </a:r>
          </a:p>
        </p:txBody>
      </p:sp>
      <p:sp>
        <p:nvSpPr>
          <p:cNvPr id="13315" name="Rectangle 3"/>
          <p:cNvSpPr>
            <a:spLocks noGrp="1" noChangeArrowheads="1"/>
          </p:cNvSpPr>
          <p:nvPr>
            <p:ph type="body" idx="4294967295"/>
          </p:nvPr>
        </p:nvSpPr>
        <p:spPr>
          <a:xfrm>
            <a:off x="266700" y="1095375"/>
            <a:ext cx="8542338" cy="2667989"/>
          </a:xfrm>
        </p:spPr>
        <p:txBody>
          <a:bodyPr/>
          <a:lstStyle/>
          <a:p>
            <a:pPr lvl="0">
              <a:buClr>
                <a:srgbClr val="000000"/>
              </a:buClr>
            </a:pPr>
            <a:r>
              <a:rPr lang="en-US" dirty="0"/>
              <a:t>What truly matters to the users of your new model / test (doctors, bankers, practitioners) is the </a:t>
            </a:r>
            <a:r>
              <a:rPr lang="en-US" dirty="0">
                <a:solidFill>
                  <a:srgbClr val="008ABF"/>
                </a:solidFill>
              </a:rPr>
              <a:t>PREDICTIVE VALUE </a:t>
            </a:r>
            <a:r>
              <a:rPr lang="en-US" dirty="0"/>
              <a:t>of the test:</a:t>
            </a:r>
          </a:p>
          <a:p>
            <a:pPr lvl="1">
              <a:buClr>
                <a:srgbClr val="000000"/>
              </a:buClr>
            </a:pPr>
            <a:r>
              <a:rPr lang="en-US" dirty="0"/>
              <a:t>If the test is positive, then what is the actual chance of being sick?</a:t>
            </a:r>
          </a:p>
          <a:p>
            <a:pPr lvl="1">
              <a:buClr>
                <a:srgbClr val="000000"/>
              </a:buClr>
            </a:pPr>
            <a:r>
              <a:rPr lang="en-US" dirty="0"/>
              <a:t>If the test is positive, then what is the actual chance of defaulting on the loan?</a:t>
            </a:r>
          </a:p>
          <a:p>
            <a:pPr lvl="1">
              <a:buClr>
                <a:srgbClr val="000000"/>
              </a:buClr>
            </a:pPr>
            <a:r>
              <a:rPr lang="en-US" dirty="0"/>
              <a:t>Is it 95% ?</a:t>
            </a:r>
          </a:p>
          <a:p>
            <a:pPr marL="290513" lvl="1" indent="0">
              <a:buClr>
                <a:srgbClr val="000000"/>
              </a:buClr>
              <a:buNone/>
            </a:pPr>
            <a:endParaRPr lang="en-US" dirty="0"/>
          </a:p>
          <a:p>
            <a:pPr lvl="0">
              <a:buClr>
                <a:srgbClr val="000000"/>
              </a:buClr>
            </a:pPr>
            <a:r>
              <a:rPr lang="en-US" dirty="0"/>
              <a:t>Let’s run the test on a population of 1,000,000 where 1% individuals (10,000) are actually suffering from this condition:</a:t>
            </a:r>
          </a:p>
          <a:p>
            <a:pPr marL="0" indent="0">
              <a:buNone/>
            </a:pPr>
            <a:endParaRPr lang="en-US" altLang="en-US" dirty="0"/>
          </a:p>
          <a:p>
            <a:pPr marL="290513" lvl="1" indent="0">
              <a:buNone/>
            </a:pPr>
            <a:endParaRPr lang="en-US" altLang="en-US" dirty="0"/>
          </a:p>
          <a:p>
            <a:pPr marL="290513" lvl="1" indent="0">
              <a:buNone/>
            </a:pPr>
            <a:endParaRPr lang="en-US" altLang="en-US" dirty="0"/>
          </a:p>
        </p:txBody>
      </p:sp>
      <p:graphicFrame>
        <p:nvGraphicFramePr>
          <p:cNvPr id="14" name="Table 13"/>
          <p:cNvGraphicFramePr>
            <a:graphicFrameLocks noGrp="1"/>
          </p:cNvGraphicFramePr>
          <p:nvPr>
            <p:extLst/>
          </p:nvPr>
        </p:nvGraphicFramePr>
        <p:xfrm>
          <a:off x="2480512" y="4446441"/>
          <a:ext cx="5473043" cy="763910"/>
        </p:xfrm>
        <a:graphic>
          <a:graphicData uri="http://schemas.openxmlformats.org/drawingml/2006/table">
            <a:tbl>
              <a:tblPr firstRow="1" bandRow="1">
                <a:tableStyleId>{5C22544A-7EE6-4342-B048-85BDC9FD1C3A}</a:tableStyleId>
              </a:tblPr>
              <a:tblGrid>
                <a:gridCol w="2690619">
                  <a:extLst>
                    <a:ext uri="{9D8B030D-6E8A-4147-A177-3AD203B41FA5}">
                      <a16:colId xmlns:a16="http://schemas.microsoft.com/office/drawing/2014/main" xmlns="" val="20000"/>
                    </a:ext>
                  </a:extLst>
                </a:gridCol>
                <a:gridCol w="2782424">
                  <a:extLst>
                    <a:ext uri="{9D8B030D-6E8A-4147-A177-3AD203B41FA5}">
                      <a16:colId xmlns:a16="http://schemas.microsoft.com/office/drawing/2014/main" xmlns="" val="20001"/>
                    </a:ext>
                  </a:extLst>
                </a:gridCol>
              </a:tblGrid>
              <a:tr h="381955">
                <a:tc>
                  <a:txBody>
                    <a:bodyPr/>
                    <a:lstStyle/>
                    <a:p>
                      <a:r>
                        <a:rPr lang="en-US" sz="1600" b="0" dirty="0">
                          <a:solidFill>
                            <a:schemeClr val="bg1"/>
                          </a:solidFill>
                        </a:rPr>
                        <a:t>9500 (95% True</a:t>
                      </a:r>
                      <a:r>
                        <a:rPr lang="en-US" sz="1600" b="0" baseline="0" dirty="0">
                          <a:solidFill>
                            <a:schemeClr val="bg1"/>
                          </a:solidFill>
                        </a:rPr>
                        <a:t> Positive)</a:t>
                      </a:r>
                      <a:endParaRPr lang="en-US" sz="1600" b="0" dirty="0">
                        <a:solidFill>
                          <a:schemeClr val="bg1"/>
                        </a:solidFill>
                      </a:endParaRPr>
                    </a:p>
                  </a:txBody>
                  <a:tcPr>
                    <a:solidFill>
                      <a:srgbClr val="004370"/>
                    </a:solidFill>
                  </a:tcPr>
                </a:tc>
                <a:tc>
                  <a:txBody>
                    <a:bodyPr/>
                    <a:lstStyle/>
                    <a:p>
                      <a:r>
                        <a:rPr lang="en-US" sz="1600" b="0" dirty="0">
                          <a:solidFill>
                            <a:schemeClr val="bg1"/>
                          </a:solidFill>
                        </a:rPr>
                        <a:t>500 (5% False Negative)</a:t>
                      </a:r>
                    </a:p>
                  </a:txBody>
                  <a:tcPr>
                    <a:solidFill>
                      <a:srgbClr val="004370"/>
                    </a:solidFill>
                  </a:tcPr>
                </a:tc>
                <a:extLst>
                  <a:ext uri="{0D108BD9-81ED-4DB2-BD59-A6C34878D82A}">
                    <a16:rowId xmlns:a16="http://schemas.microsoft.com/office/drawing/2014/main" xmlns="" val="10000"/>
                  </a:ext>
                </a:extLst>
              </a:tr>
              <a:tr h="381955">
                <a:tc>
                  <a:txBody>
                    <a:bodyPr/>
                    <a:lstStyle/>
                    <a:p>
                      <a:r>
                        <a:rPr lang="en-US" sz="1600" dirty="0">
                          <a:solidFill>
                            <a:schemeClr val="bg1"/>
                          </a:solidFill>
                        </a:rPr>
                        <a:t>49500 (5% False Positive)</a:t>
                      </a:r>
                    </a:p>
                  </a:txBody>
                  <a:tcPr>
                    <a:solidFill>
                      <a:srgbClr val="83D1F5"/>
                    </a:solidFill>
                  </a:tcPr>
                </a:tc>
                <a:tc>
                  <a:txBody>
                    <a:bodyPr/>
                    <a:lstStyle/>
                    <a:p>
                      <a:r>
                        <a:rPr lang="en-US" sz="1600" dirty="0">
                          <a:solidFill>
                            <a:schemeClr val="bg1"/>
                          </a:solidFill>
                        </a:rPr>
                        <a:t>940500 (95% True Negative)</a:t>
                      </a:r>
                    </a:p>
                  </a:txBody>
                  <a:tcPr>
                    <a:solidFill>
                      <a:srgbClr val="83D1F5"/>
                    </a:solidFill>
                  </a:tcPr>
                </a:tc>
                <a:extLst>
                  <a:ext uri="{0D108BD9-81ED-4DB2-BD59-A6C34878D82A}">
                    <a16:rowId xmlns:a16="http://schemas.microsoft.com/office/drawing/2014/main" xmlns="" val="10001"/>
                  </a:ext>
                </a:extLst>
              </a:tr>
            </a:tbl>
          </a:graphicData>
        </a:graphic>
      </p:graphicFrame>
      <p:sp>
        <p:nvSpPr>
          <p:cNvPr id="15" name="TextBox 14"/>
          <p:cNvSpPr txBox="1"/>
          <p:nvPr/>
        </p:nvSpPr>
        <p:spPr>
          <a:xfrm>
            <a:off x="602112" y="4446441"/>
            <a:ext cx="1723549" cy="338554"/>
          </a:xfrm>
          <a:prstGeom prst="rect">
            <a:avLst/>
          </a:prstGeom>
          <a:noFill/>
        </p:spPr>
        <p:txBody>
          <a:bodyPr wrap="none" rtlCol="0">
            <a:spAutoFit/>
          </a:bodyPr>
          <a:lstStyle/>
          <a:p>
            <a:pPr algn="r"/>
            <a:r>
              <a:rPr lang="en-US" sz="1600" b="1" dirty="0"/>
              <a:t>Disease (10000)</a:t>
            </a:r>
          </a:p>
        </p:txBody>
      </p:sp>
      <p:sp>
        <p:nvSpPr>
          <p:cNvPr id="16" name="TextBox 15"/>
          <p:cNvSpPr txBox="1"/>
          <p:nvPr/>
        </p:nvSpPr>
        <p:spPr>
          <a:xfrm>
            <a:off x="568449" y="4833348"/>
            <a:ext cx="1770036" cy="338554"/>
          </a:xfrm>
          <a:prstGeom prst="rect">
            <a:avLst/>
          </a:prstGeom>
          <a:noFill/>
        </p:spPr>
        <p:txBody>
          <a:bodyPr wrap="none" rtlCol="0">
            <a:spAutoFit/>
          </a:bodyPr>
          <a:lstStyle/>
          <a:p>
            <a:pPr algn="r"/>
            <a:r>
              <a:rPr lang="en-US" sz="1600" b="1" dirty="0"/>
              <a:t>Normal (990000)</a:t>
            </a:r>
          </a:p>
        </p:txBody>
      </p:sp>
      <p:sp>
        <p:nvSpPr>
          <p:cNvPr id="17" name="TextBox 16"/>
          <p:cNvSpPr txBox="1"/>
          <p:nvPr/>
        </p:nvSpPr>
        <p:spPr>
          <a:xfrm>
            <a:off x="3094742" y="4032990"/>
            <a:ext cx="1424557" cy="338554"/>
          </a:xfrm>
          <a:prstGeom prst="rect">
            <a:avLst/>
          </a:prstGeom>
          <a:noFill/>
        </p:spPr>
        <p:txBody>
          <a:bodyPr wrap="none" rtlCol="0">
            <a:spAutoFit/>
          </a:bodyPr>
          <a:lstStyle/>
          <a:p>
            <a:r>
              <a:rPr lang="en-US" sz="1600" b="1" dirty="0"/>
              <a:t>Test positive</a:t>
            </a:r>
          </a:p>
        </p:txBody>
      </p:sp>
      <p:sp>
        <p:nvSpPr>
          <p:cNvPr id="18" name="TextBox 17"/>
          <p:cNvSpPr txBox="1"/>
          <p:nvPr/>
        </p:nvSpPr>
        <p:spPr>
          <a:xfrm>
            <a:off x="5619731" y="4032990"/>
            <a:ext cx="1480662" cy="338554"/>
          </a:xfrm>
          <a:prstGeom prst="rect">
            <a:avLst/>
          </a:prstGeom>
          <a:noFill/>
        </p:spPr>
        <p:txBody>
          <a:bodyPr wrap="none" rtlCol="0">
            <a:spAutoFit/>
          </a:bodyPr>
          <a:lstStyle/>
          <a:p>
            <a:r>
              <a:rPr lang="en-US" sz="1600" b="1" dirty="0"/>
              <a:t>Test negative</a:t>
            </a:r>
          </a:p>
        </p:txBody>
      </p:sp>
    </p:spTree>
    <p:extLst>
      <p:ext uri="{BB962C8B-B14F-4D97-AF65-F5344CB8AC3E}">
        <p14:creationId xmlns:p14="http://schemas.microsoft.com/office/powerpoint/2010/main" val="2082426286"/>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en-US" altLang="en-US" dirty="0"/>
              <a:t>Data analysis:</a:t>
            </a:r>
          </a:p>
        </p:txBody>
      </p:sp>
      <p:sp>
        <p:nvSpPr>
          <p:cNvPr id="13315" name="Rectangle 3"/>
          <p:cNvSpPr>
            <a:spLocks noGrp="1" noChangeArrowheads="1"/>
          </p:cNvSpPr>
          <p:nvPr>
            <p:ph type="body" idx="4294967295"/>
          </p:nvPr>
        </p:nvSpPr>
        <p:spPr>
          <a:xfrm>
            <a:off x="394292" y="2909961"/>
            <a:ext cx="8542338" cy="3050913"/>
          </a:xfrm>
        </p:spPr>
        <p:txBody>
          <a:bodyPr/>
          <a:lstStyle/>
          <a:p>
            <a:pPr lvl="0">
              <a:buClr>
                <a:srgbClr val="000000"/>
              </a:buClr>
            </a:pPr>
            <a:r>
              <a:rPr lang="en-US" altLang="en-US" dirty="0"/>
              <a:t>Probability of being sick if the test is positive:</a:t>
            </a:r>
          </a:p>
          <a:p>
            <a:pPr lvl="1">
              <a:buClr>
                <a:srgbClr val="000000"/>
              </a:buClr>
            </a:pPr>
            <a:r>
              <a:rPr lang="en-US" altLang="en-US" dirty="0"/>
              <a:t>(# of people truly sick) / # positive result tests</a:t>
            </a:r>
          </a:p>
          <a:p>
            <a:pPr lvl="1">
              <a:buClr>
                <a:srgbClr val="000000"/>
              </a:buClr>
            </a:pPr>
            <a:r>
              <a:rPr lang="en-US" altLang="en-US" dirty="0"/>
              <a:t>10000 / (49500 + 9500) = </a:t>
            </a:r>
            <a:r>
              <a:rPr lang="en-US" altLang="en-US" b="1" dirty="0">
                <a:solidFill>
                  <a:srgbClr val="008ABF"/>
                </a:solidFill>
              </a:rPr>
              <a:t>16.9%</a:t>
            </a:r>
          </a:p>
          <a:p>
            <a:pPr lvl="1">
              <a:buClr>
                <a:srgbClr val="000000"/>
              </a:buClr>
            </a:pPr>
            <a:r>
              <a:rPr lang="en-US" altLang="en-US" dirty="0"/>
              <a:t>What is happening here:</a:t>
            </a:r>
          </a:p>
          <a:p>
            <a:pPr lvl="2">
              <a:buClr>
                <a:srgbClr val="000000"/>
              </a:buClr>
            </a:pPr>
            <a:r>
              <a:rPr lang="en-US" altLang="en-US" dirty="0"/>
              <a:t>The condition is RARE and the 5% FALSE POSITIVES are still way higher in numbers than the true positives.</a:t>
            </a:r>
          </a:p>
          <a:p>
            <a:pPr marL="633413" lvl="2" indent="0">
              <a:buClr>
                <a:srgbClr val="000000"/>
              </a:buClr>
              <a:buNone/>
            </a:pPr>
            <a:endParaRPr lang="en-US" altLang="en-US" dirty="0"/>
          </a:p>
          <a:p>
            <a:pPr>
              <a:buClr>
                <a:srgbClr val="000000"/>
              </a:buClr>
            </a:pPr>
            <a:r>
              <a:rPr lang="en-US" altLang="en-US" dirty="0"/>
              <a:t>Data analysis of the prevalence of the condition tells us that a test with 99% or higher sensitivity / specificity would be needed.</a:t>
            </a:r>
          </a:p>
          <a:p>
            <a:pPr marL="290513" lvl="1" indent="0">
              <a:buNone/>
            </a:pPr>
            <a:endParaRPr lang="en-US" altLang="en-US" dirty="0"/>
          </a:p>
          <a:p>
            <a:pPr marL="290513" lvl="1" indent="0">
              <a:buNone/>
            </a:pPr>
            <a:endParaRPr lang="en-US" altLang="en-US" dirty="0"/>
          </a:p>
        </p:txBody>
      </p:sp>
      <p:graphicFrame>
        <p:nvGraphicFramePr>
          <p:cNvPr id="9" name="Table 8"/>
          <p:cNvGraphicFramePr>
            <a:graphicFrameLocks noGrp="1"/>
          </p:cNvGraphicFramePr>
          <p:nvPr>
            <p:extLst/>
          </p:nvPr>
        </p:nvGraphicFramePr>
        <p:xfrm>
          <a:off x="2480512" y="1651617"/>
          <a:ext cx="5473043" cy="763910"/>
        </p:xfrm>
        <a:graphic>
          <a:graphicData uri="http://schemas.openxmlformats.org/drawingml/2006/table">
            <a:tbl>
              <a:tblPr firstRow="1" bandRow="1">
                <a:tableStyleId>{5C22544A-7EE6-4342-B048-85BDC9FD1C3A}</a:tableStyleId>
              </a:tblPr>
              <a:tblGrid>
                <a:gridCol w="2690619">
                  <a:extLst>
                    <a:ext uri="{9D8B030D-6E8A-4147-A177-3AD203B41FA5}">
                      <a16:colId xmlns:a16="http://schemas.microsoft.com/office/drawing/2014/main" xmlns="" val="20000"/>
                    </a:ext>
                  </a:extLst>
                </a:gridCol>
                <a:gridCol w="2782424">
                  <a:extLst>
                    <a:ext uri="{9D8B030D-6E8A-4147-A177-3AD203B41FA5}">
                      <a16:colId xmlns:a16="http://schemas.microsoft.com/office/drawing/2014/main" xmlns="" val="20001"/>
                    </a:ext>
                  </a:extLst>
                </a:gridCol>
              </a:tblGrid>
              <a:tr h="381955">
                <a:tc>
                  <a:txBody>
                    <a:bodyPr/>
                    <a:lstStyle/>
                    <a:p>
                      <a:r>
                        <a:rPr lang="en-US" sz="1600" b="0" dirty="0">
                          <a:solidFill>
                            <a:schemeClr val="bg1"/>
                          </a:solidFill>
                        </a:rPr>
                        <a:t>9500 (95% True</a:t>
                      </a:r>
                      <a:r>
                        <a:rPr lang="en-US" sz="1600" b="0" baseline="0" dirty="0">
                          <a:solidFill>
                            <a:schemeClr val="bg1"/>
                          </a:solidFill>
                        </a:rPr>
                        <a:t> Positive)</a:t>
                      </a:r>
                      <a:endParaRPr lang="en-US" sz="1600" b="0" dirty="0">
                        <a:solidFill>
                          <a:schemeClr val="bg1"/>
                        </a:solidFill>
                      </a:endParaRPr>
                    </a:p>
                  </a:txBody>
                  <a:tcPr>
                    <a:solidFill>
                      <a:srgbClr val="004370"/>
                    </a:solidFill>
                  </a:tcPr>
                </a:tc>
                <a:tc>
                  <a:txBody>
                    <a:bodyPr/>
                    <a:lstStyle/>
                    <a:p>
                      <a:r>
                        <a:rPr lang="en-US" sz="1600" b="0" dirty="0">
                          <a:solidFill>
                            <a:schemeClr val="bg1"/>
                          </a:solidFill>
                        </a:rPr>
                        <a:t>500 (5% False Negative)</a:t>
                      </a:r>
                    </a:p>
                  </a:txBody>
                  <a:tcPr>
                    <a:solidFill>
                      <a:srgbClr val="004370"/>
                    </a:solidFill>
                  </a:tcPr>
                </a:tc>
                <a:extLst>
                  <a:ext uri="{0D108BD9-81ED-4DB2-BD59-A6C34878D82A}">
                    <a16:rowId xmlns:a16="http://schemas.microsoft.com/office/drawing/2014/main" xmlns="" val="10000"/>
                  </a:ext>
                </a:extLst>
              </a:tr>
              <a:tr h="381955">
                <a:tc>
                  <a:txBody>
                    <a:bodyPr/>
                    <a:lstStyle/>
                    <a:p>
                      <a:r>
                        <a:rPr lang="en-US" sz="1600" dirty="0">
                          <a:solidFill>
                            <a:schemeClr val="bg1"/>
                          </a:solidFill>
                        </a:rPr>
                        <a:t>49500 (5% False Positive)</a:t>
                      </a:r>
                    </a:p>
                  </a:txBody>
                  <a:tcPr>
                    <a:solidFill>
                      <a:srgbClr val="83D1F5"/>
                    </a:solidFill>
                  </a:tcPr>
                </a:tc>
                <a:tc>
                  <a:txBody>
                    <a:bodyPr/>
                    <a:lstStyle/>
                    <a:p>
                      <a:r>
                        <a:rPr lang="en-US" sz="1600" dirty="0">
                          <a:solidFill>
                            <a:schemeClr val="bg1"/>
                          </a:solidFill>
                        </a:rPr>
                        <a:t>940500 (95% True Negative)</a:t>
                      </a:r>
                    </a:p>
                  </a:txBody>
                  <a:tcPr>
                    <a:solidFill>
                      <a:srgbClr val="83D1F5"/>
                    </a:solidFill>
                  </a:tcPr>
                </a:tc>
                <a:extLst>
                  <a:ext uri="{0D108BD9-81ED-4DB2-BD59-A6C34878D82A}">
                    <a16:rowId xmlns:a16="http://schemas.microsoft.com/office/drawing/2014/main" xmlns="" val="10001"/>
                  </a:ext>
                </a:extLst>
              </a:tr>
            </a:tbl>
          </a:graphicData>
        </a:graphic>
      </p:graphicFrame>
      <p:sp>
        <p:nvSpPr>
          <p:cNvPr id="10" name="TextBox 9"/>
          <p:cNvSpPr txBox="1"/>
          <p:nvPr/>
        </p:nvSpPr>
        <p:spPr>
          <a:xfrm>
            <a:off x="602112" y="1651617"/>
            <a:ext cx="1723549" cy="338554"/>
          </a:xfrm>
          <a:prstGeom prst="rect">
            <a:avLst/>
          </a:prstGeom>
          <a:noFill/>
        </p:spPr>
        <p:txBody>
          <a:bodyPr wrap="none" rtlCol="0">
            <a:spAutoFit/>
          </a:bodyPr>
          <a:lstStyle/>
          <a:p>
            <a:pPr algn="r"/>
            <a:r>
              <a:rPr lang="en-US" sz="1600" b="1" dirty="0"/>
              <a:t>Disease (10000)</a:t>
            </a:r>
          </a:p>
        </p:txBody>
      </p:sp>
      <p:sp>
        <p:nvSpPr>
          <p:cNvPr id="11" name="TextBox 10"/>
          <p:cNvSpPr txBox="1"/>
          <p:nvPr/>
        </p:nvSpPr>
        <p:spPr>
          <a:xfrm>
            <a:off x="568449" y="2038524"/>
            <a:ext cx="1770036" cy="338554"/>
          </a:xfrm>
          <a:prstGeom prst="rect">
            <a:avLst/>
          </a:prstGeom>
          <a:noFill/>
        </p:spPr>
        <p:txBody>
          <a:bodyPr wrap="none" rtlCol="0">
            <a:spAutoFit/>
          </a:bodyPr>
          <a:lstStyle/>
          <a:p>
            <a:pPr algn="r"/>
            <a:r>
              <a:rPr lang="en-US" sz="1600" b="1" dirty="0"/>
              <a:t>Normal (990000)</a:t>
            </a:r>
          </a:p>
        </p:txBody>
      </p:sp>
      <p:sp>
        <p:nvSpPr>
          <p:cNvPr id="12" name="TextBox 11"/>
          <p:cNvSpPr txBox="1"/>
          <p:nvPr/>
        </p:nvSpPr>
        <p:spPr>
          <a:xfrm>
            <a:off x="3094742" y="1238166"/>
            <a:ext cx="1424557" cy="338554"/>
          </a:xfrm>
          <a:prstGeom prst="rect">
            <a:avLst/>
          </a:prstGeom>
          <a:noFill/>
        </p:spPr>
        <p:txBody>
          <a:bodyPr wrap="none" rtlCol="0">
            <a:spAutoFit/>
          </a:bodyPr>
          <a:lstStyle/>
          <a:p>
            <a:r>
              <a:rPr lang="en-US" sz="1600" b="1" dirty="0"/>
              <a:t>Test positive</a:t>
            </a:r>
          </a:p>
        </p:txBody>
      </p:sp>
      <p:sp>
        <p:nvSpPr>
          <p:cNvPr id="13" name="TextBox 12"/>
          <p:cNvSpPr txBox="1"/>
          <p:nvPr/>
        </p:nvSpPr>
        <p:spPr>
          <a:xfrm>
            <a:off x="5619731" y="1238166"/>
            <a:ext cx="1480662" cy="338554"/>
          </a:xfrm>
          <a:prstGeom prst="rect">
            <a:avLst/>
          </a:prstGeom>
          <a:noFill/>
        </p:spPr>
        <p:txBody>
          <a:bodyPr wrap="none" rtlCol="0">
            <a:spAutoFit/>
          </a:bodyPr>
          <a:lstStyle/>
          <a:p>
            <a:r>
              <a:rPr lang="en-US" sz="1600" b="1" dirty="0"/>
              <a:t>Test negative</a:t>
            </a:r>
          </a:p>
        </p:txBody>
      </p:sp>
    </p:spTree>
    <p:extLst>
      <p:ext uri="{BB962C8B-B14F-4D97-AF65-F5344CB8AC3E}">
        <p14:creationId xmlns:p14="http://schemas.microsoft.com/office/powerpoint/2010/main" val="1645237438"/>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centric view of methodology</a:t>
            </a:r>
          </a:p>
        </p:txBody>
      </p:sp>
      <p:grpSp>
        <p:nvGrpSpPr>
          <p:cNvPr id="53" name="Group 52"/>
          <p:cNvGrpSpPr/>
          <p:nvPr/>
        </p:nvGrpSpPr>
        <p:grpSpPr>
          <a:xfrm>
            <a:off x="698745" y="1289975"/>
            <a:ext cx="7644838" cy="4934595"/>
            <a:chOff x="698745" y="1289975"/>
            <a:chExt cx="7644838" cy="4934595"/>
          </a:xfrm>
        </p:grpSpPr>
        <p:grpSp>
          <p:nvGrpSpPr>
            <p:cNvPr id="51" name="Group 50"/>
            <p:cNvGrpSpPr/>
            <p:nvPr/>
          </p:nvGrpSpPr>
          <p:grpSpPr>
            <a:xfrm>
              <a:off x="3040292" y="1773391"/>
              <a:ext cx="4013140" cy="4004889"/>
              <a:chOff x="3040292" y="1773391"/>
              <a:chExt cx="4013140" cy="4004889"/>
            </a:xfrm>
          </p:grpSpPr>
          <p:grpSp>
            <p:nvGrpSpPr>
              <p:cNvPr id="69" name="Group 68"/>
              <p:cNvGrpSpPr/>
              <p:nvPr/>
            </p:nvGrpSpPr>
            <p:grpSpPr>
              <a:xfrm>
                <a:off x="4030625" y="2644991"/>
                <a:ext cx="2032475" cy="2032476"/>
                <a:chOff x="3758952" y="2628900"/>
                <a:chExt cx="2165598" cy="2165598"/>
              </a:xfrm>
            </p:grpSpPr>
            <p:sp>
              <p:nvSpPr>
                <p:cNvPr id="66" name="Oval 65"/>
                <p:cNvSpPr/>
                <p:nvPr/>
              </p:nvSpPr>
              <p:spPr>
                <a:xfrm>
                  <a:off x="3758952" y="2628900"/>
                  <a:ext cx="2165598" cy="2165598"/>
                </a:xfrm>
                <a:prstGeom prst="ellipse">
                  <a:avLst/>
                </a:prstGeom>
                <a:solidFill>
                  <a:srgbClr val="FFC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8" name="Picture 1" descr="C:\Users\ITSOUSER\Documents\CURRENT PROJECTS\WR1193955BL-refresh powerpoint\Colleagues.png"/>
                <p:cNvPicPr>
                  <a:picLocks noChangeAspect="1" noChangeArrowheads="1"/>
                </p:cNvPicPr>
                <p:nvPr/>
              </p:nvPicPr>
              <p:blipFill>
                <a:blip r:embed="rId3"/>
                <a:srcRect/>
                <a:stretch>
                  <a:fillRect/>
                </a:stretch>
              </p:blipFill>
              <p:spPr bwMode="auto">
                <a:xfrm>
                  <a:off x="4242573" y="2913063"/>
                  <a:ext cx="1198355" cy="1654870"/>
                </a:xfrm>
                <a:prstGeom prst="rect">
                  <a:avLst/>
                </a:prstGeom>
                <a:noFill/>
              </p:spPr>
            </p:pic>
          </p:grpSp>
          <p:sp>
            <p:nvSpPr>
              <p:cNvPr id="60" name="Oval 59"/>
              <p:cNvSpPr/>
              <p:nvPr/>
            </p:nvSpPr>
            <p:spPr>
              <a:xfrm>
                <a:off x="3040292" y="1773391"/>
                <a:ext cx="4013140" cy="4004889"/>
              </a:xfrm>
              <a:prstGeom prst="ellipse">
                <a:avLst/>
              </a:prstGeom>
              <a:noFill/>
              <a:ln w="38100" cap="flat">
                <a:solidFill>
                  <a:srgbClr val="004370"/>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698745" y="1289975"/>
              <a:ext cx="7644838" cy="4934595"/>
              <a:chOff x="698745" y="1289975"/>
              <a:chExt cx="7644838" cy="4934595"/>
            </a:xfrm>
          </p:grpSpPr>
          <p:graphicFrame>
            <p:nvGraphicFramePr>
              <p:cNvPr id="47106" name="Object 2"/>
              <p:cNvGraphicFramePr>
                <a:graphicFrameLocks noChangeAspect="1"/>
              </p:cNvGraphicFramePr>
              <p:nvPr>
                <p:extLst/>
              </p:nvPr>
            </p:nvGraphicFramePr>
            <p:xfrm>
              <a:off x="7104165" y="2380592"/>
              <a:ext cx="1001222" cy="542329"/>
            </p:xfrm>
            <a:graphic>
              <a:graphicData uri="http://schemas.openxmlformats.org/presentationml/2006/ole">
                <mc:AlternateContent xmlns:mc="http://schemas.openxmlformats.org/markup-compatibility/2006">
                  <mc:Choice xmlns:v="urn:schemas-microsoft-com:vml" Requires="v">
                    <p:oleObj spid="_x0000_s8224" name="Chart" r:id="rId4" imgW="2190778" imgH="1562220" progId="MSGraph.Chart.8">
                      <p:embed followColorScheme="full"/>
                    </p:oleObj>
                  </mc:Choice>
                  <mc:Fallback>
                    <p:oleObj name="Chart" r:id="rId4" imgW="2190778" imgH="1562220" progId="MSGraph.Chart.8">
                      <p:embed followColorScheme="full"/>
                      <p:pic>
                        <p:nvPicPr>
                          <p:cNvPr id="47106" name="Object 2"/>
                          <p:cNvPicPr>
                            <a:picLocks noChangeAspect="1" noChangeArrowheads="1"/>
                          </p:cNvPicPr>
                          <p:nvPr/>
                        </p:nvPicPr>
                        <p:blipFill>
                          <a:blip r:embed="rId5"/>
                          <a:srcRect/>
                          <a:stretch>
                            <a:fillRect/>
                          </a:stretch>
                        </p:blipFill>
                        <p:spPr bwMode="auto">
                          <a:xfrm>
                            <a:off x="7104165" y="2380592"/>
                            <a:ext cx="1001222" cy="542329"/>
                          </a:xfrm>
                          <a:prstGeom prst="rect">
                            <a:avLst/>
                          </a:prstGeom>
                          <a:solidFill>
                            <a:schemeClr val="bg1"/>
                          </a:solidFill>
                          <a:ln w="9525">
                            <a:solidFill>
                              <a:schemeClr val="bg1"/>
                            </a:solidFill>
                            <a:miter lim="800000"/>
                            <a:headEnd/>
                            <a:tailEnd/>
                          </a:ln>
                        </p:spPr>
                      </p:pic>
                    </p:oleObj>
                  </mc:Fallback>
                </mc:AlternateContent>
              </a:graphicData>
            </a:graphic>
          </p:graphicFrame>
          <p:sp>
            <p:nvSpPr>
              <p:cNvPr id="18491" name="Text Box 12"/>
              <p:cNvSpPr txBox="1">
                <a:spLocks noChangeArrowheads="1"/>
              </p:cNvSpPr>
              <p:nvPr/>
            </p:nvSpPr>
            <p:spPr bwMode="auto">
              <a:xfrm>
                <a:off x="748192" y="3775151"/>
                <a:ext cx="1381399" cy="31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600" b="1" dirty="0">
                    <a:latin typeface="+mn-lt"/>
                  </a:rPr>
                  <a:t>Data sources</a:t>
                </a:r>
              </a:p>
            </p:txBody>
          </p:sp>
          <p:sp>
            <p:nvSpPr>
              <p:cNvPr id="18484" name="Text Box 17"/>
              <p:cNvSpPr txBox="1">
                <a:spLocks noChangeArrowheads="1"/>
              </p:cNvSpPr>
              <p:nvPr/>
            </p:nvSpPr>
            <p:spPr bwMode="auto">
              <a:xfrm>
                <a:off x="6621433" y="2069200"/>
                <a:ext cx="847314" cy="31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sz="1600" b="1" dirty="0">
                    <a:latin typeface="+mn-lt"/>
                  </a:rPr>
                  <a:t>Models</a:t>
                </a:r>
              </a:p>
            </p:txBody>
          </p:sp>
          <p:pic>
            <p:nvPicPr>
              <p:cNvPr id="47122" name="Picture 18" descr="Fig1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7796" y="1450886"/>
                <a:ext cx="929706" cy="61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28" name="Group 24"/>
              <p:cNvGrpSpPr>
                <a:grpSpLocks/>
              </p:cNvGrpSpPr>
              <p:nvPr/>
            </p:nvGrpSpPr>
            <p:grpSpPr bwMode="auto">
              <a:xfrm>
                <a:off x="7622655" y="1441946"/>
                <a:ext cx="500611" cy="858190"/>
                <a:chOff x="5088" y="432"/>
                <a:chExt cx="672" cy="816"/>
              </a:xfrm>
            </p:grpSpPr>
            <p:sp>
              <p:nvSpPr>
                <p:cNvPr id="18460" name="Rectangle 25" descr="Newsprint"/>
                <p:cNvSpPr>
                  <a:spLocks noChangeArrowheads="1"/>
                </p:cNvSpPr>
                <p:nvPr/>
              </p:nvSpPr>
              <p:spPr bwMode="auto">
                <a:xfrm>
                  <a:off x="5088" y="432"/>
                  <a:ext cx="672" cy="816"/>
                </a:xfrm>
                <a:prstGeom prst="rect">
                  <a:avLst/>
                </a:prstGeom>
                <a:blipFill dpi="0" rotWithShape="0">
                  <a:blip r:embed="rId7"/>
                  <a:srcRect/>
                  <a:tile tx="0" ty="0" sx="100000" sy="100000" flip="none" algn="tl"/>
                </a:blip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8461" name="Group 26"/>
                <p:cNvGrpSpPr>
                  <a:grpSpLocks/>
                </p:cNvGrpSpPr>
                <p:nvPr/>
              </p:nvGrpSpPr>
              <p:grpSpPr bwMode="auto">
                <a:xfrm>
                  <a:off x="5136" y="477"/>
                  <a:ext cx="576" cy="726"/>
                  <a:chOff x="6525" y="16311"/>
                  <a:chExt cx="1583" cy="2152"/>
                </a:xfrm>
              </p:grpSpPr>
              <p:sp>
                <p:nvSpPr>
                  <p:cNvPr id="18462" name="Oval 27"/>
                  <p:cNvSpPr>
                    <a:spLocks noChangeArrowheads="1"/>
                  </p:cNvSpPr>
                  <p:nvPr/>
                </p:nvSpPr>
                <p:spPr bwMode="auto">
                  <a:xfrm>
                    <a:off x="6525" y="16311"/>
                    <a:ext cx="93" cy="165"/>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63" name="Oval 28"/>
                  <p:cNvSpPr>
                    <a:spLocks noChangeArrowheads="1"/>
                  </p:cNvSpPr>
                  <p:nvPr/>
                </p:nvSpPr>
                <p:spPr bwMode="auto">
                  <a:xfrm>
                    <a:off x="6525" y="16807"/>
                    <a:ext cx="93" cy="167"/>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64" name="Oval 29"/>
                  <p:cNvSpPr>
                    <a:spLocks noChangeArrowheads="1"/>
                  </p:cNvSpPr>
                  <p:nvPr/>
                </p:nvSpPr>
                <p:spPr bwMode="auto">
                  <a:xfrm>
                    <a:off x="6525" y="17304"/>
                    <a:ext cx="93" cy="166"/>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65" name="Oval 30"/>
                  <p:cNvSpPr>
                    <a:spLocks noChangeArrowheads="1"/>
                  </p:cNvSpPr>
                  <p:nvPr/>
                </p:nvSpPr>
                <p:spPr bwMode="auto">
                  <a:xfrm>
                    <a:off x="6525" y="18298"/>
                    <a:ext cx="93" cy="165"/>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66" name="Oval 31"/>
                  <p:cNvSpPr>
                    <a:spLocks noChangeArrowheads="1"/>
                  </p:cNvSpPr>
                  <p:nvPr/>
                </p:nvSpPr>
                <p:spPr bwMode="auto">
                  <a:xfrm>
                    <a:off x="7270" y="16974"/>
                    <a:ext cx="93" cy="165"/>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67" name="Oval 32"/>
                  <p:cNvSpPr>
                    <a:spLocks noChangeArrowheads="1"/>
                  </p:cNvSpPr>
                  <p:nvPr/>
                </p:nvSpPr>
                <p:spPr bwMode="auto">
                  <a:xfrm>
                    <a:off x="7270" y="17470"/>
                    <a:ext cx="93" cy="165"/>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68" name="Oval 33"/>
                  <p:cNvSpPr>
                    <a:spLocks noChangeArrowheads="1"/>
                  </p:cNvSpPr>
                  <p:nvPr/>
                </p:nvSpPr>
                <p:spPr bwMode="auto">
                  <a:xfrm>
                    <a:off x="8015" y="17304"/>
                    <a:ext cx="93" cy="166"/>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69" name="Oval 34"/>
                  <p:cNvSpPr>
                    <a:spLocks noChangeArrowheads="1"/>
                  </p:cNvSpPr>
                  <p:nvPr/>
                </p:nvSpPr>
                <p:spPr bwMode="auto">
                  <a:xfrm>
                    <a:off x="6525" y="17800"/>
                    <a:ext cx="93" cy="167"/>
                  </a:xfrm>
                  <a:prstGeom prst="ellipse">
                    <a:avLst/>
                  </a:prstGeom>
                  <a:solidFill>
                    <a:srgbClr val="CC330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0" name="Line 35"/>
                  <p:cNvSpPr>
                    <a:spLocks noChangeShapeType="1"/>
                  </p:cNvSpPr>
                  <p:nvPr/>
                </p:nvSpPr>
                <p:spPr bwMode="auto">
                  <a:xfrm>
                    <a:off x="6618" y="16476"/>
                    <a:ext cx="652" cy="498"/>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1" name="Line 36"/>
                  <p:cNvSpPr>
                    <a:spLocks noChangeShapeType="1"/>
                  </p:cNvSpPr>
                  <p:nvPr/>
                </p:nvSpPr>
                <p:spPr bwMode="auto">
                  <a:xfrm>
                    <a:off x="6618" y="16974"/>
                    <a:ext cx="652" cy="496"/>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2" name="Line 37"/>
                  <p:cNvSpPr>
                    <a:spLocks noChangeShapeType="1"/>
                  </p:cNvSpPr>
                  <p:nvPr/>
                </p:nvSpPr>
                <p:spPr bwMode="auto">
                  <a:xfrm>
                    <a:off x="6618" y="16974"/>
                    <a:ext cx="652" cy="0"/>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3" name="Line 38"/>
                  <p:cNvSpPr>
                    <a:spLocks noChangeShapeType="1"/>
                  </p:cNvSpPr>
                  <p:nvPr/>
                </p:nvSpPr>
                <p:spPr bwMode="auto">
                  <a:xfrm>
                    <a:off x="6618" y="17470"/>
                    <a:ext cx="652" cy="0"/>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4" name="Line 39"/>
                  <p:cNvSpPr>
                    <a:spLocks noChangeShapeType="1"/>
                  </p:cNvSpPr>
                  <p:nvPr/>
                </p:nvSpPr>
                <p:spPr bwMode="auto">
                  <a:xfrm flipV="1">
                    <a:off x="6618" y="17470"/>
                    <a:ext cx="652" cy="497"/>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5" name="Line 40"/>
                  <p:cNvSpPr>
                    <a:spLocks noChangeShapeType="1"/>
                  </p:cNvSpPr>
                  <p:nvPr/>
                </p:nvSpPr>
                <p:spPr bwMode="auto">
                  <a:xfrm flipV="1">
                    <a:off x="6618" y="17470"/>
                    <a:ext cx="652" cy="993"/>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6" name="Line 41"/>
                  <p:cNvSpPr>
                    <a:spLocks noChangeShapeType="1"/>
                  </p:cNvSpPr>
                  <p:nvPr/>
                </p:nvSpPr>
                <p:spPr bwMode="auto">
                  <a:xfrm flipV="1">
                    <a:off x="6618" y="16974"/>
                    <a:ext cx="652" cy="496"/>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7" name="Line 42"/>
                  <p:cNvSpPr>
                    <a:spLocks noChangeShapeType="1"/>
                  </p:cNvSpPr>
                  <p:nvPr/>
                </p:nvSpPr>
                <p:spPr bwMode="auto">
                  <a:xfrm flipV="1">
                    <a:off x="6618" y="16974"/>
                    <a:ext cx="652" cy="1489"/>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8" name="Line 43"/>
                  <p:cNvSpPr>
                    <a:spLocks noChangeShapeType="1"/>
                  </p:cNvSpPr>
                  <p:nvPr/>
                </p:nvSpPr>
                <p:spPr bwMode="auto">
                  <a:xfrm flipV="1">
                    <a:off x="6618" y="16974"/>
                    <a:ext cx="652" cy="993"/>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79" name="Line 44"/>
                  <p:cNvSpPr>
                    <a:spLocks noChangeShapeType="1"/>
                  </p:cNvSpPr>
                  <p:nvPr/>
                </p:nvSpPr>
                <p:spPr bwMode="auto">
                  <a:xfrm>
                    <a:off x="6618" y="16476"/>
                    <a:ext cx="652" cy="994"/>
                  </a:xfrm>
                  <a:prstGeom prst="line">
                    <a:avLst/>
                  </a:prstGeom>
                  <a:noFill/>
                  <a:ln w="9525">
                    <a:solidFill>
                      <a:schemeClr val="bg1"/>
                    </a:solidFill>
                    <a:round/>
                    <a:headEnd/>
                    <a:tailEnd type="arrow"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80" name="Line 45"/>
                  <p:cNvSpPr>
                    <a:spLocks noChangeShapeType="1"/>
                  </p:cNvSpPr>
                  <p:nvPr/>
                </p:nvSpPr>
                <p:spPr bwMode="auto">
                  <a:xfrm>
                    <a:off x="7363" y="17139"/>
                    <a:ext cx="652" cy="165"/>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sp>
                <p:nvSpPr>
                  <p:cNvPr id="18481" name="Line 46"/>
                  <p:cNvSpPr>
                    <a:spLocks noChangeShapeType="1"/>
                  </p:cNvSpPr>
                  <p:nvPr/>
                </p:nvSpPr>
                <p:spPr bwMode="auto">
                  <a:xfrm flipV="1">
                    <a:off x="7363" y="17470"/>
                    <a:ext cx="652" cy="165"/>
                  </a:xfrm>
                  <a:prstGeom prst="line">
                    <a:avLst/>
                  </a:prstGeom>
                  <a:noFill/>
                  <a:ln w="9525">
                    <a:solidFill>
                      <a:schemeClr val="bg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7992" tIns="208996" rIns="417992" bIns="208996">
                    <a:spAutoFit/>
                  </a:bodyPr>
                  <a:lstStyle/>
                  <a:p>
                    <a:endParaRPr lang="en-US"/>
                  </a:p>
                </p:txBody>
              </p:sp>
            </p:grpSp>
          </p:grpSp>
          <p:sp>
            <p:nvSpPr>
              <p:cNvPr id="18459" name="Text Box 48"/>
              <p:cNvSpPr txBox="1">
                <a:spLocks noChangeArrowheads="1"/>
              </p:cNvSpPr>
              <p:nvPr/>
            </p:nvSpPr>
            <p:spPr bwMode="auto">
              <a:xfrm>
                <a:off x="2929426" y="5546660"/>
                <a:ext cx="1018823" cy="31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sz="1600" b="1" dirty="0">
                    <a:latin typeface="+mn-lt"/>
                  </a:rPr>
                  <a:t>New data</a:t>
                </a:r>
              </a:p>
            </p:txBody>
          </p:sp>
          <p:sp>
            <p:nvSpPr>
              <p:cNvPr id="18451" name="Text Box 23"/>
              <p:cNvSpPr txBox="1">
                <a:spLocks noChangeArrowheads="1"/>
              </p:cNvSpPr>
              <p:nvPr/>
            </p:nvSpPr>
            <p:spPr bwMode="auto">
              <a:xfrm>
                <a:off x="6853862" y="4581195"/>
                <a:ext cx="1489721" cy="31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sz="1600" b="1" dirty="0">
                    <a:latin typeface="+mn-lt"/>
                  </a:rPr>
                  <a:t>“Good” model</a:t>
                </a:r>
              </a:p>
            </p:txBody>
          </p:sp>
          <p:sp>
            <p:nvSpPr>
              <p:cNvPr id="18448" name="Text Box 16"/>
              <p:cNvSpPr txBox="1">
                <a:spLocks noChangeArrowheads="1"/>
              </p:cNvSpPr>
              <p:nvPr/>
            </p:nvSpPr>
            <p:spPr bwMode="auto">
              <a:xfrm>
                <a:off x="2893667" y="1586468"/>
                <a:ext cx="129877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600" b="1" dirty="0">
                    <a:latin typeface="+mn-lt"/>
                  </a:rPr>
                  <a:t>Data ready</a:t>
                </a:r>
              </a:p>
            </p:txBody>
          </p:sp>
          <p:sp>
            <p:nvSpPr>
              <p:cNvPr id="18449" name="Text Box 59"/>
              <p:cNvSpPr txBox="1">
                <a:spLocks noChangeArrowheads="1"/>
              </p:cNvSpPr>
              <p:nvPr/>
            </p:nvSpPr>
            <p:spPr bwMode="auto">
              <a:xfrm>
                <a:off x="2330481" y="3526336"/>
                <a:ext cx="590051" cy="31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n-US" sz="1600" b="1" dirty="0">
                    <a:latin typeface="+mn-lt"/>
                  </a:rPr>
                  <a:t>Data</a:t>
                </a:r>
              </a:p>
            </p:txBody>
          </p:sp>
          <p:sp>
            <p:nvSpPr>
              <p:cNvPr id="70" name="Rectangle 69"/>
              <p:cNvSpPr/>
              <p:nvPr/>
            </p:nvSpPr>
            <p:spPr>
              <a:xfrm>
                <a:off x="4511715" y="1289975"/>
                <a:ext cx="1475015" cy="947585"/>
              </a:xfrm>
              <a:prstGeom prst="rect">
                <a:avLst/>
              </a:prstGeom>
              <a:solidFill>
                <a:srgbClr val="008A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solidFill>
                      <a:schemeClr val="bg1"/>
                    </a:solidFill>
                  </a:rPr>
                  <a:t>Data analysis</a:t>
                </a:r>
              </a:p>
              <a:p>
                <a:pPr marL="91440" indent="-91440" eaLnBrk="1" hangingPunct="1">
                  <a:buFont typeface="Arial" panose="020B0604020202020204" pitchFamily="34" charset="0"/>
                  <a:buChar char="•"/>
                </a:pPr>
                <a:r>
                  <a:rPr lang="en-US" sz="1400" dirty="0">
                    <a:solidFill>
                      <a:schemeClr val="bg1"/>
                    </a:solidFill>
                  </a:rPr>
                  <a:t> analytical</a:t>
                </a:r>
              </a:p>
              <a:p>
                <a:pPr marL="91440" indent="-91440" eaLnBrk="1" hangingPunct="1">
                  <a:buFont typeface="Arial" panose="020B0604020202020204" pitchFamily="34" charset="0"/>
                  <a:buChar char="•"/>
                </a:pPr>
                <a:r>
                  <a:rPr lang="en-US" sz="1400" dirty="0">
                    <a:solidFill>
                      <a:schemeClr val="bg1"/>
                    </a:solidFill>
                  </a:rPr>
                  <a:t> statistical</a:t>
                </a:r>
              </a:p>
              <a:p>
                <a:pPr marL="91440" indent="-91440" eaLnBrk="1" hangingPunct="1">
                  <a:buFont typeface="Arial" panose="020B0604020202020204" pitchFamily="34" charset="0"/>
                  <a:buChar char="•"/>
                </a:pPr>
                <a:r>
                  <a:rPr lang="en-US" sz="1400" dirty="0">
                    <a:solidFill>
                      <a:schemeClr val="bg1"/>
                    </a:solidFill>
                  </a:rPr>
                  <a:t> visual</a:t>
                </a:r>
              </a:p>
            </p:txBody>
          </p:sp>
          <p:sp>
            <p:nvSpPr>
              <p:cNvPr id="71" name="Rectangle 70"/>
              <p:cNvSpPr/>
              <p:nvPr/>
            </p:nvSpPr>
            <p:spPr>
              <a:xfrm>
                <a:off x="1785171" y="2192863"/>
                <a:ext cx="2208052" cy="947585"/>
              </a:xfrm>
              <a:prstGeom prst="rect">
                <a:avLst/>
              </a:prstGeom>
              <a:solidFill>
                <a:srgbClr val="008A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solidFill>
                      <a:schemeClr val="bg1"/>
                    </a:solidFill>
                  </a:rPr>
                  <a:t>Data “pre”-processing</a:t>
                </a:r>
              </a:p>
              <a:p>
                <a:pPr eaLnBrk="1" hangingPunct="1">
                  <a:buFontTx/>
                  <a:buChar char="•"/>
                </a:pPr>
                <a:r>
                  <a:rPr lang="en-US" sz="1400" dirty="0">
                    <a:solidFill>
                      <a:schemeClr val="bg1"/>
                    </a:solidFill>
                  </a:rPr>
                  <a:t> noisy/missing data</a:t>
                </a:r>
              </a:p>
              <a:p>
                <a:pPr eaLnBrk="1" hangingPunct="1">
                  <a:buFontTx/>
                  <a:buChar char="•"/>
                </a:pPr>
                <a:r>
                  <a:rPr lang="en-US" sz="1400" dirty="0">
                    <a:solidFill>
                      <a:schemeClr val="bg1"/>
                    </a:solidFill>
                  </a:rPr>
                  <a:t> data corruption </a:t>
                </a:r>
              </a:p>
              <a:p>
                <a:pPr eaLnBrk="1" hangingPunct="1">
                  <a:buFontTx/>
                  <a:buChar char="•"/>
                </a:pPr>
                <a:r>
                  <a:rPr lang="en-US" sz="1400" dirty="0">
                    <a:solidFill>
                      <a:schemeClr val="bg1"/>
                    </a:solidFill>
                  </a:rPr>
                  <a:t> dim. reduction</a:t>
                </a:r>
              </a:p>
            </p:txBody>
          </p:sp>
          <p:sp>
            <p:nvSpPr>
              <p:cNvPr id="72" name="Rectangle 71"/>
              <p:cNvSpPr/>
              <p:nvPr/>
            </p:nvSpPr>
            <p:spPr>
              <a:xfrm>
                <a:off x="1990781" y="4311520"/>
                <a:ext cx="2002444" cy="947585"/>
              </a:xfrm>
              <a:prstGeom prst="rect">
                <a:avLst/>
              </a:prstGeom>
              <a:solidFill>
                <a:srgbClr val="008A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solidFill>
                      <a:schemeClr val="bg1"/>
                    </a:solidFill>
                  </a:rPr>
                  <a:t>Data </a:t>
                </a:r>
                <a:r>
                  <a:rPr lang="en-US" sz="1400" b="1" dirty="0" err="1">
                    <a:solidFill>
                      <a:schemeClr val="bg1"/>
                    </a:solidFill>
                  </a:rPr>
                  <a:t>req</a:t>
                </a:r>
                <a:r>
                  <a:rPr lang="en-US" sz="1400" b="1" dirty="0">
                    <a:solidFill>
                      <a:schemeClr val="bg1"/>
                    </a:solidFill>
                  </a:rPr>
                  <a:t>/collection</a:t>
                </a:r>
              </a:p>
              <a:p>
                <a:pPr eaLnBrk="1" hangingPunct="1">
                  <a:buFontTx/>
                  <a:buChar char="•"/>
                </a:pPr>
                <a:r>
                  <a:rPr lang="en-US" sz="1400" dirty="0">
                    <a:solidFill>
                      <a:schemeClr val="bg1"/>
                    </a:solidFill>
                  </a:rPr>
                  <a:t> databases</a:t>
                </a:r>
              </a:p>
              <a:p>
                <a:pPr eaLnBrk="1" hangingPunct="1">
                  <a:buFontTx/>
                  <a:buChar char="•"/>
                </a:pPr>
                <a:r>
                  <a:rPr lang="en-US" sz="1400" dirty="0">
                    <a:solidFill>
                      <a:schemeClr val="bg1"/>
                    </a:solidFill>
                  </a:rPr>
                  <a:t> data warehouses</a:t>
                </a:r>
              </a:p>
              <a:p>
                <a:pPr eaLnBrk="1" hangingPunct="1">
                  <a:buFontTx/>
                  <a:buChar char="•"/>
                </a:pPr>
                <a:r>
                  <a:rPr lang="en-US" sz="1400" dirty="0">
                    <a:solidFill>
                      <a:schemeClr val="bg1"/>
                    </a:solidFill>
                  </a:rPr>
                  <a:t> </a:t>
                </a:r>
                <a:r>
                  <a:rPr lang="en-US" sz="1400" dirty="0" err="1">
                    <a:solidFill>
                      <a:schemeClr val="bg1"/>
                    </a:solidFill>
                  </a:rPr>
                  <a:t>Hadoop</a:t>
                </a:r>
                <a:endParaRPr lang="en-US" sz="1400" dirty="0">
                  <a:solidFill>
                    <a:schemeClr val="bg1"/>
                  </a:solidFill>
                </a:endParaRPr>
              </a:p>
            </p:txBody>
          </p:sp>
          <p:sp>
            <p:nvSpPr>
              <p:cNvPr id="55" name="Rectangle 54"/>
              <p:cNvSpPr/>
              <p:nvPr/>
            </p:nvSpPr>
            <p:spPr>
              <a:xfrm>
                <a:off x="6692949" y="3301359"/>
                <a:ext cx="1475015" cy="947585"/>
              </a:xfrm>
              <a:prstGeom prst="rect">
                <a:avLst/>
              </a:prstGeom>
              <a:solidFill>
                <a:srgbClr val="008A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solidFill>
                      <a:schemeClr val="bg1"/>
                    </a:solidFill>
                  </a:rPr>
                  <a:t>Model/pattern evaluation</a:t>
                </a:r>
              </a:p>
              <a:p>
                <a:pPr marL="91440" indent="-91440" eaLnBrk="1" hangingPunct="1">
                  <a:buFont typeface="Arial" panose="020B0604020202020204" pitchFamily="34" charset="0"/>
                  <a:buChar char="•"/>
                </a:pPr>
                <a:r>
                  <a:rPr lang="en-US" sz="1400" dirty="0">
                    <a:solidFill>
                      <a:schemeClr val="bg1"/>
                    </a:solidFill>
                  </a:rPr>
                  <a:t> quantitative</a:t>
                </a:r>
              </a:p>
              <a:p>
                <a:pPr marL="91440" indent="-91440" eaLnBrk="1" hangingPunct="1">
                  <a:buFont typeface="Arial" panose="020B0604020202020204" pitchFamily="34" charset="0"/>
                  <a:buChar char="•"/>
                </a:pPr>
                <a:r>
                  <a:rPr lang="en-US" sz="1400" dirty="0">
                    <a:solidFill>
                      <a:schemeClr val="bg1"/>
                    </a:solidFill>
                  </a:rPr>
                  <a:t> qualitative</a:t>
                </a:r>
              </a:p>
            </p:txBody>
          </p:sp>
          <p:sp>
            <p:nvSpPr>
              <p:cNvPr id="56" name="Rectangle 55"/>
              <p:cNvSpPr/>
              <p:nvPr/>
            </p:nvSpPr>
            <p:spPr>
              <a:xfrm>
                <a:off x="4315046" y="5276985"/>
                <a:ext cx="1895171" cy="947585"/>
              </a:xfrm>
              <a:prstGeom prst="rect">
                <a:avLst/>
              </a:prstGeom>
              <a:solidFill>
                <a:srgbClr val="008A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solidFill>
                      <a:schemeClr val="bg1"/>
                    </a:solidFill>
                  </a:rPr>
                  <a:t>Model/patterns deployment</a:t>
                </a:r>
              </a:p>
              <a:p>
                <a:pPr marL="91440" indent="-91440" eaLnBrk="1" hangingPunct="1">
                  <a:buFont typeface="Arial" panose="020B0604020202020204" pitchFamily="34" charset="0"/>
                  <a:buChar char="•"/>
                </a:pPr>
                <a:r>
                  <a:rPr lang="en-US" sz="1400" dirty="0">
                    <a:solidFill>
                      <a:schemeClr val="bg1"/>
                    </a:solidFill>
                  </a:rPr>
                  <a:t> prediction</a:t>
                </a:r>
              </a:p>
              <a:p>
                <a:pPr marL="91440" indent="-91440" eaLnBrk="1" hangingPunct="1">
                  <a:buFont typeface="Arial" panose="020B0604020202020204" pitchFamily="34" charset="0"/>
                  <a:buChar char="•"/>
                </a:pPr>
                <a:r>
                  <a:rPr lang="en-US" sz="1400" dirty="0">
                    <a:solidFill>
                      <a:schemeClr val="bg1"/>
                    </a:solidFill>
                  </a:rPr>
                  <a:t> decision support</a:t>
                </a:r>
              </a:p>
            </p:txBody>
          </p:sp>
          <p:pic>
            <p:nvPicPr>
              <p:cNvPr id="2359" name="Picture 311" descr="C:\Users\ITSOUSER\Documents\CURRENT PROJECTS\WR1193955BL-refresh powerpoint\database1.png"/>
              <p:cNvPicPr>
                <a:picLocks noChangeAspect="1" noChangeArrowheads="1"/>
              </p:cNvPicPr>
              <p:nvPr/>
            </p:nvPicPr>
            <p:blipFill>
              <a:blip r:embed="rId8"/>
              <a:srcRect/>
              <a:stretch>
                <a:fillRect/>
              </a:stretch>
            </p:blipFill>
            <p:spPr bwMode="auto">
              <a:xfrm>
                <a:off x="1439006" y="4178807"/>
                <a:ext cx="479066" cy="467522"/>
              </a:xfrm>
              <a:prstGeom prst="rect">
                <a:avLst/>
              </a:prstGeom>
              <a:noFill/>
            </p:spPr>
          </p:pic>
          <p:pic>
            <p:nvPicPr>
              <p:cNvPr id="2361" name="Picture 313" descr="C:\Users\ITSOUSER\Documents\CURRENT PROJECTS\WR1193955BL-refresh powerpoint\Document1.png"/>
              <p:cNvPicPr>
                <a:picLocks noChangeAspect="1" noChangeArrowheads="1"/>
              </p:cNvPicPr>
              <p:nvPr/>
            </p:nvPicPr>
            <p:blipFill>
              <a:blip r:embed="rId9"/>
              <a:srcRect/>
              <a:stretch>
                <a:fillRect/>
              </a:stretch>
            </p:blipFill>
            <p:spPr bwMode="auto">
              <a:xfrm>
                <a:off x="884958" y="4299546"/>
                <a:ext cx="478034" cy="593421"/>
              </a:xfrm>
              <a:prstGeom prst="rect">
                <a:avLst/>
              </a:prstGeom>
              <a:noFill/>
            </p:spPr>
          </p:pic>
          <p:pic>
            <p:nvPicPr>
              <p:cNvPr id="2362" name="Picture 314" descr="C:\Users\ITSOUSER\Documents\CURRENT PROJECTS\WR1193955BL-refresh powerpoint\DocumentFile.png"/>
              <p:cNvPicPr>
                <a:picLocks noChangeAspect="1" noChangeArrowheads="1"/>
              </p:cNvPicPr>
              <p:nvPr/>
            </p:nvPicPr>
            <p:blipFill>
              <a:blip r:embed="rId10"/>
              <a:srcRect/>
              <a:stretch>
                <a:fillRect/>
              </a:stretch>
            </p:blipFill>
            <p:spPr bwMode="auto">
              <a:xfrm>
                <a:off x="698745" y="4610882"/>
                <a:ext cx="518490" cy="652582"/>
              </a:xfrm>
              <a:prstGeom prst="rect">
                <a:avLst/>
              </a:prstGeom>
              <a:noFill/>
            </p:spPr>
          </p:pic>
          <p:pic>
            <p:nvPicPr>
              <p:cNvPr id="2363" name="Picture 315" descr="C:\Users\ITSOUSER\Documents\CURRENT PROJECTS\WR1193955BL-refresh powerpoint\good-model.png"/>
              <p:cNvPicPr>
                <a:picLocks noChangeAspect="1" noChangeArrowheads="1"/>
              </p:cNvPicPr>
              <p:nvPr/>
            </p:nvPicPr>
            <p:blipFill>
              <a:blip r:embed="rId11"/>
              <a:srcRect/>
              <a:stretch>
                <a:fillRect/>
              </a:stretch>
            </p:blipFill>
            <p:spPr bwMode="auto">
              <a:xfrm>
                <a:off x="7010470" y="4926996"/>
                <a:ext cx="902297" cy="601531"/>
              </a:xfrm>
              <a:prstGeom prst="rect">
                <a:avLst/>
              </a:prstGeom>
              <a:noFill/>
            </p:spPr>
          </p:pic>
          <p:pic>
            <p:nvPicPr>
              <p:cNvPr id="2360" name="Picture 312" descr="C:\Users\ITSOUSER\Documents\CURRENT PROJECTS\WR1193955BL-refresh powerpoint\database2.png"/>
              <p:cNvPicPr>
                <a:picLocks noChangeAspect="1" noChangeArrowheads="1"/>
              </p:cNvPicPr>
              <p:nvPr/>
            </p:nvPicPr>
            <p:blipFill>
              <a:blip r:embed="rId12"/>
              <a:srcRect/>
              <a:stretch>
                <a:fillRect/>
              </a:stretch>
            </p:blipFill>
            <p:spPr bwMode="auto">
              <a:xfrm>
                <a:off x="1156103" y="5126082"/>
                <a:ext cx="553703" cy="540361"/>
              </a:xfrm>
              <a:prstGeom prst="rect">
                <a:avLst/>
              </a:prstGeom>
              <a:noFill/>
            </p:spPr>
          </p:pic>
          <p:sp>
            <p:nvSpPr>
              <p:cNvPr id="58" name="Right Arrow 57"/>
              <p:cNvSpPr/>
              <p:nvPr/>
            </p:nvSpPr>
            <p:spPr>
              <a:xfrm>
                <a:off x="1418654" y="4686979"/>
                <a:ext cx="607885" cy="366519"/>
              </a:xfrm>
              <a:prstGeom prst="rightArrow">
                <a:avLst/>
              </a:prstGeom>
              <a:solidFill>
                <a:srgbClr val="FFC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636518283"/>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5113" y="593725"/>
            <a:ext cx="8545512" cy="561820"/>
          </a:xfrm>
        </p:spPr>
        <p:txBody>
          <a:bodyPr/>
          <a:lstStyle/>
          <a:p>
            <a:r>
              <a:rPr lang="en-US" altLang="en-US" dirty="0"/>
              <a:t>Data Science Methodology</a:t>
            </a:r>
            <a:endParaRPr lang="en-US" sz="1800" b="0" dirty="0">
              <a:solidFill>
                <a:schemeClr val="accent4"/>
              </a:solidFill>
            </a:endParaRPr>
          </a:p>
        </p:txBody>
      </p:sp>
      <p:grpSp>
        <p:nvGrpSpPr>
          <p:cNvPr id="37" name="Group 36"/>
          <p:cNvGrpSpPr/>
          <p:nvPr/>
        </p:nvGrpSpPr>
        <p:grpSpPr>
          <a:xfrm>
            <a:off x="904875" y="1674067"/>
            <a:ext cx="7324725" cy="4391098"/>
            <a:chOff x="904875" y="1743075"/>
            <a:chExt cx="7467600" cy="4476750"/>
          </a:xfrm>
        </p:grpSpPr>
        <p:pic>
          <p:nvPicPr>
            <p:cNvPr id="17" name="Picture 47" descr="PE01561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1905" y="3011572"/>
              <a:ext cx="2057400" cy="1366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486025" y="1743075"/>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Business understanding</a:t>
              </a:r>
            </a:p>
          </p:txBody>
        </p:sp>
        <p:sp>
          <p:nvSpPr>
            <p:cNvPr id="10" name="Rectangle 9"/>
            <p:cNvSpPr/>
            <p:nvPr/>
          </p:nvSpPr>
          <p:spPr>
            <a:xfrm>
              <a:off x="5257800" y="1743075"/>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Analytic approach</a:t>
              </a:r>
            </a:p>
          </p:txBody>
        </p:sp>
        <p:sp>
          <p:nvSpPr>
            <p:cNvPr id="11" name="Rectangle 10"/>
            <p:cNvSpPr/>
            <p:nvPr/>
          </p:nvSpPr>
          <p:spPr>
            <a:xfrm>
              <a:off x="6781800" y="2809875"/>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Data requirements</a:t>
              </a:r>
            </a:p>
          </p:txBody>
        </p:sp>
        <p:sp>
          <p:nvSpPr>
            <p:cNvPr id="12" name="Rectangle 11"/>
            <p:cNvSpPr/>
            <p:nvPr/>
          </p:nvSpPr>
          <p:spPr>
            <a:xfrm>
              <a:off x="6781800" y="3729038"/>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Data </a:t>
              </a:r>
              <a:br>
                <a:rPr lang="en-US" sz="1600" dirty="0"/>
              </a:br>
              <a:r>
                <a:rPr lang="en-US" sz="1600" dirty="0"/>
                <a:t>collection</a:t>
              </a:r>
            </a:p>
          </p:txBody>
        </p:sp>
        <p:sp>
          <p:nvSpPr>
            <p:cNvPr id="13" name="Rectangle 12"/>
            <p:cNvSpPr/>
            <p:nvPr/>
          </p:nvSpPr>
          <p:spPr>
            <a:xfrm>
              <a:off x="6781800" y="4648200"/>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Data </a:t>
              </a:r>
              <a:br>
                <a:rPr lang="en-US" sz="1600" dirty="0"/>
              </a:br>
              <a:r>
                <a:rPr lang="en-US" sz="1600" dirty="0"/>
                <a:t>understanding</a:t>
              </a:r>
            </a:p>
          </p:txBody>
        </p:sp>
        <p:sp>
          <p:nvSpPr>
            <p:cNvPr id="14" name="Rectangle 13"/>
            <p:cNvSpPr/>
            <p:nvPr/>
          </p:nvSpPr>
          <p:spPr>
            <a:xfrm>
              <a:off x="5267325" y="5695950"/>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Data </a:t>
              </a:r>
              <a:br>
                <a:rPr lang="en-US" sz="1600" dirty="0"/>
              </a:br>
              <a:r>
                <a:rPr lang="en-US" sz="1600" dirty="0"/>
                <a:t>preparation</a:t>
              </a:r>
            </a:p>
          </p:txBody>
        </p:sp>
        <p:sp>
          <p:nvSpPr>
            <p:cNvPr id="18" name="Rectangle 17"/>
            <p:cNvSpPr/>
            <p:nvPr/>
          </p:nvSpPr>
          <p:spPr>
            <a:xfrm>
              <a:off x="904875" y="4657725"/>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Evaluation</a:t>
              </a:r>
            </a:p>
          </p:txBody>
        </p:sp>
        <p:sp>
          <p:nvSpPr>
            <p:cNvPr id="19" name="Rectangle 18"/>
            <p:cNvSpPr/>
            <p:nvPr/>
          </p:nvSpPr>
          <p:spPr>
            <a:xfrm>
              <a:off x="904875" y="3733800"/>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Deployment</a:t>
              </a:r>
            </a:p>
          </p:txBody>
        </p:sp>
        <p:sp>
          <p:nvSpPr>
            <p:cNvPr id="20" name="Rectangle 19"/>
            <p:cNvSpPr/>
            <p:nvPr/>
          </p:nvSpPr>
          <p:spPr>
            <a:xfrm>
              <a:off x="904875" y="2809875"/>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Feedback</a:t>
              </a:r>
            </a:p>
          </p:txBody>
        </p:sp>
        <p:grpSp>
          <p:nvGrpSpPr>
            <p:cNvPr id="21" name="Group 20"/>
            <p:cNvGrpSpPr/>
            <p:nvPr/>
          </p:nvGrpSpPr>
          <p:grpSpPr>
            <a:xfrm>
              <a:off x="3514726" y="2628900"/>
              <a:ext cx="2409824" cy="2409824"/>
              <a:chOff x="3371851" y="2343150"/>
              <a:chExt cx="2409824" cy="2409824"/>
            </a:xfrm>
            <a:effectLst/>
          </p:grpSpPr>
          <p:sp>
            <p:nvSpPr>
              <p:cNvPr id="22" name="Oval 21"/>
              <p:cNvSpPr/>
              <p:nvPr/>
            </p:nvSpPr>
            <p:spPr>
              <a:xfrm>
                <a:off x="3371851" y="2343150"/>
                <a:ext cx="2409824" cy="2409824"/>
              </a:xfrm>
              <a:prstGeom prst="ellipse">
                <a:avLst/>
              </a:prstGeom>
              <a:solidFill>
                <a:srgbClr val="FFC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467100" y="3802846"/>
                <a:ext cx="2219326" cy="830997"/>
              </a:xfrm>
              <a:prstGeom prst="rect">
                <a:avLst/>
              </a:prstGeom>
              <a:noFill/>
              <a:ln w="19050">
                <a:noFill/>
              </a:ln>
            </p:spPr>
            <p:txBody>
              <a:bodyPr wrap="square" rtlCol="0">
                <a:spAutoFit/>
              </a:bodyPr>
              <a:lstStyle/>
              <a:p>
                <a:pPr algn="ctr"/>
                <a:r>
                  <a:rPr lang="en-US" sz="1200" b="1" dirty="0"/>
                  <a:t>Data Scientist/</a:t>
                </a:r>
                <a:br>
                  <a:rPr lang="en-US" sz="1200" b="1" dirty="0"/>
                </a:br>
                <a:r>
                  <a:rPr lang="en-US" sz="1200" b="1" dirty="0"/>
                  <a:t>Data Engineer</a:t>
                </a:r>
              </a:p>
              <a:p>
                <a:pPr algn="ctr"/>
                <a:r>
                  <a:rPr lang="en-US" sz="1200" dirty="0"/>
                  <a:t>Statistician</a:t>
                </a:r>
              </a:p>
              <a:p>
                <a:pPr algn="ctr"/>
                <a:r>
                  <a:rPr lang="en-US" sz="1200" dirty="0"/>
                  <a:t>Domain Expert</a:t>
                </a:r>
              </a:p>
            </p:txBody>
          </p:sp>
          <p:pic>
            <p:nvPicPr>
              <p:cNvPr id="55297" name="Picture 1" descr="C:\Users\ITSOUSER\Documents\CURRENT PROJECTS\WR1193955BL-refresh powerpoint\Colleagues.png"/>
              <p:cNvPicPr>
                <a:picLocks noChangeAspect="1" noChangeArrowheads="1"/>
              </p:cNvPicPr>
              <p:nvPr/>
            </p:nvPicPr>
            <p:blipFill>
              <a:blip r:embed="rId4"/>
              <a:srcRect/>
              <a:stretch>
                <a:fillRect/>
              </a:stretch>
            </p:blipFill>
            <p:spPr bwMode="auto">
              <a:xfrm>
                <a:off x="4162961" y="2595563"/>
                <a:ext cx="855735" cy="1181729"/>
              </a:xfrm>
              <a:prstGeom prst="rect">
                <a:avLst/>
              </a:prstGeom>
              <a:noFill/>
            </p:spPr>
          </p:pic>
        </p:grpSp>
        <p:cxnSp>
          <p:nvCxnSpPr>
            <p:cNvPr id="25" name="Straight Arrow Connector 24"/>
            <p:cNvCxnSpPr>
              <a:stCxn id="7" idx="3"/>
            </p:cNvCxnSpPr>
            <p:nvPr/>
          </p:nvCxnSpPr>
          <p:spPr>
            <a:xfrm flipV="1">
              <a:off x="4076700" y="1990725"/>
              <a:ext cx="1190625" cy="1428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7400925" y="3333750"/>
              <a:ext cx="0" cy="4191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7381875" y="4248150"/>
              <a:ext cx="0" cy="4191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7810500" y="3324225"/>
              <a:ext cx="0" cy="3810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7820025" y="4257675"/>
              <a:ext cx="0" cy="3810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4095750" y="6019800"/>
              <a:ext cx="1190625" cy="1428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1685925" y="4248150"/>
              <a:ext cx="0" cy="3810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1695450" y="3343275"/>
              <a:ext cx="0" cy="3810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4114800" y="5848350"/>
              <a:ext cx="112395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4" name="Curved Connector 43"/>
            <p:cNvCxnSpPr>
              <a:stCxn id="10" idx="3"/>
              <a:endCxn id="11" idx="0"/>
            </p:cNvCxnSpPr>
            <p:nvPr/>
          </p:nvCxnSpPr>
          <p:spPr>
            <a:xfrm>
              <a:off x="6848475" y="2005013"/>
              <a:ext cx="728663" cy="804862"/>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52" name="Curved Connector 51"/>
            <p:cNvCxnSpPr>
              <a:stCxn id="13" idx="2"/>
              <a:endCxn id="14" idx="3"/>
            </p:cNvCxnSpPr>
            <p:nvPr/>
          </p:nvCxnSpPr>
          <p:spPr>
            <a:xfrm rot="5400000">
              <a:off x="6824663" y="5205412"/>
              <a:ext cx="785813" cy="719138"/>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55" name="Curved Connector 54"/>
            <p:cNvCxnSpPr/>
            <p:nvPr/>
          </p:nvCxnSpPr>
          <p:spPr>
            <a:xfrm rot="5400000" flipH="1" flipV="1">
              <a:off x="5550695" y="4474370"/>
              <a:ext cx="1704974" cy="719137"/>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58" name="Curved Connector 57"/>
            <p:cNvCxnSpPr>
              <a:stCxn id="18" idx="2"/>
              <a:endCxn id="15" idx="1"/>
            </p:cNvCxnSpPr>
            <p:nvPr/>
          </p:nvCxnSpPr>
          <p:spPr>
            <a:xfrm rot="16200000" flipH="1">
              <a:off x="1719262" y="5162550"/>
              <a:ext cx="776288" cy="814387"/>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5" name="Curved Connector 64"/>
            <p:cNvCxnSpPr/>
            <p:nvPr/>
          </p:nvCxnSpPr>
          <p:spPr>
            <a:xfrm rot="10800000">
              <a:off x="1909764" y="5162550"/>
              <a:ext cx="814387" cy="776288"/>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76" name="Curved Connector 75"/>
            <p:cNvCxnSpPr>
              <a:stCxn id="20" idx="3"/>
              <a:endCxn id="15" idx="0"/>
            </p:cNvCxnSpPr>
            <p:nvPr/>
          </p:nvCxnSpPr>
          <p:spPr>
            <a:xfrm>
              <a:off x="2495550" y="3071813"/>
              <a:ext cx="814388" cy="2624137"/>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514600" y="5695950"/>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Modeling</a:t>
              </a:r>
            </a:p>
          </p:txBody>
        </p:sp>
      </p:grpSp>
      <p:sp>
        <p:nvSpPr>
          <p:cNvPr id="39" name="Rectangle 38">
            <a:extLst>
              <a:ext uri="{FF2B5EF4-FFF2-40B4-BE49-F238E27FC236}">
                <a16:creationId xmlns:a16="http://schemas.microsoft.com/office/drawing/2014/main" xmlns="" id="{AB7AA447-C802-4D02-A41E-035022D8A304}"/>
              </a:ext>
            </a:extLst>
          </p:cNvPr>
          <p:cNvSpPr/>
          <p:nvPr/>
        </p:nvSpPr>
        <p:spPr bwMode="auto">
          <a:xfrm>
            <a:off x="797442" y="4453209"/>
            <a:ext cx="3455581" cy="1768369"/>
          </a:xfrm>
          <a:prstGeom prst="rect">
            <a:avLst/>
          </a:prstGeom>
          <a:noFill/>
          <a:ln w="3492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Tree>
    <p:extLst>
      <p:ext uri="{BB962C8B-B14F-4D97-AF65-F5344CB8AC3E}">
        <p14:creationId xmlns:p14="http://schemas.microsoft.com/office/powerpoint/2010/main" val="959442752"/>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 A more formal definition</a:t>
            </a:r>
          </a:p>
        </p:txBody>
      </p:sp>
      <p:sp>
        <p:nvSpPr>
          <p:cNvPr id="3" name="Content Placeholder 2"/>
          <p:cNvSpPr>
            <a:spLocks noGrp="1"/>
          </p:cNvSpPr>
          <p:nvPr>
            <p:ph idx="1"/>
          </p:nvPr>
        </p:nvSpPr>
        <p:spPr/>
        <p:txBody>
          <a:bodyPr/>
          <a:lstStyle/>
          <a:p>
            <a:pPr marL="0" indent="0">
              <a:buNone/>
            </a:pPr>
            <a:r>
              <a:rPr lang="en-US" dirty="0"/>
              <a:t>Tom Mitchell of Carnegie Mellon University provides a widely quoted, more formal definition of machine learning</a:t>
            </a:r>
          </a:p>
          <a:p>
            <a:endParaRPr lang="en-US" dirty="0"/>
          </a:p>
          <a:p>
            <a:pPr marL="0" indent="0">
              <a:buNone/>
            </a:pPr>
            <a:r>
              <a:rPr lang="en-US" dirty="0"/>
              <a:t>"A computer program is said to learn from experience E with respect to some class of tasks T and performance measure P if its performance at tasks in T, as measured by P, improves with experience E"</a:t>
            </a:r>
          </a:p>
        </p:txBody>
      </p:sp>
      <p:pic>
        <p:nvPicPr>
          <p:cNvPr id="4" name="Picture 3"/>
          <p:cNvPicPr>
            <a:picLocks noChangeAspect="1"/>
          </p:cNvPicPr>
          <p:nvPr/>
        </p:nvPicPr>
        <p:blipFill>
          <a:blip r:embed="rId2"/>
          <a:stretch>
            <a:fillRect/>
          </a:stretch>
        </p:blipFill>
        <p:spPr>
          <a:xfrm>
            <a:off x="2869716" y="3980622"/>
            <a:ext cx="2847975" cy="1600200"/>
          </a:xfrm>
          <a:prstGeom prst="rect">
            <a:avLst/>
          </a:prstGeom>
        </p:spPr>
      </p:pic>
    </p:spTree>
    <p:extLst>
      <p:ext uri="{BB962C8B-B14F-4D97-AF65-F5344CB8AC3E}">
        <p14:creationId xmlns:p14="http://schemas.microsoft.com/office/powerpoint/2010/main" val="489396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tLang="en-US" dirty="0">
                <a:ea typeface="ＭＳ Ｐゴシック" charset="-128"/>
              </a:rPr>
              <a:t>Machine Learning vs Human Learning</a:t>
            </a:r>
          </a:p>
        </p:txBody>
      </p:sp>
      <p:sp>
        <p:nvSpPr>
          <p:cNvPr id="19458" name="Content Placeholder 2"/>
          <p:cNvSpPr>
            <a:spLocks noGrp="1"/>
          </p:cNvSpPr>
          <p:nvPr>
            <p:ph idx="1"/>
          </p:nvPr>
        </p:nvSpPr>
        <p:spPr>
          <a:xfrm>
            <a:off x="266700" y="1269874"/>
            <a:ext cx="8542338" cy="1595246"/>
          </a:xfrm>
        </p:spPr>
        <p:txBody>
          <a:bodyPr/>
          <a:lstStyle/>
          <a:p>
            <a:r>
              <a:rPr lang="en-US" altLang="en-US" dirty="0"/>
              <a:t>In many aspects, ML not fundamentally different from HL:</a:t>
            </a:r>
          </a:p>
          <a:p>
            <a:pPr lvl="1"/>
            <a:r>
              <a:rPr lang="en-US" altLang="en-US" dirty="0"/>
              <a:t>Repeat the same task over and over again to gain experience.</a:t>
            </a:r>
          </a:p>
          <a:p>
            <a:pPr lvl="1"/>
            <a:r>
              <a:rPr lang="en-US" altLang="en-US" dirty="0"/>
              <a:t>Action of repeating the same task is referred to as “practice”</a:t>
            </a:r>
          </a:p>
          <a:p>
            <a:pPr lvl="1"/>
            <a:r>
              <a:rPr lang="en-US" altLang="en-US" dirty="0"/>
              <a:t>With practice and experience, we get better at learned tasks.</a:t>
            </a:r>
          </a:p>
          <a:p>
            <a:pPr lvl="1"/>
            <a:endParaRPr lang="en-US" altLang="en-US" dirty="0"/>
          </a:p>
          <a:p>
            <a:r>
              <a:rPr lang="en-US" altLang="en-US" dirty="0"/>
              <a:t>Examples:</a:t>
            </a:r>
          </a:p>
          <a:p>
            <a:pPr lvl="1"/>
            <a:r>
              <a:rPr lang="en-US" altLang="en-US" dirty="0"/>
              <a:t>Learning how to play a music instrument</a:t>
            </a:r>
          </a:p>
          <a:p>
            <a:pPr lvl="1"/>
            <a:r>
              <a:rPr lang="en-US" altLang="en-US" dirty="0"/>
              <a:t>Learning how to play a sport (golf, tennis, </a:t>
            </a:r>
            <a:r>
              <a:rPr lang="en-US" altLang="en-US" dirty="0" err="1"/>
              <a:t>etc</a:t>
            </a:r>
            <a:r>
              <a:rPr lang="en-US" altLang="en-US" dirty="0"/>
              <a:t>…)</a:t>
            </a:r>
          </a:p>
          <a:p>
            <a:pPr lvl="1"/>
            <a:r>
              <a:rPr lang="en-US" altLang="en-US" dirty="0"/>
              <a:t>Practicing for a math exams doing exercises</a:t>
            </a:r>
          </a:p>
          <a:p>
            <a:pPr lvl="1"/>
            <a:r>
              <a:rPr lang="en-US" altLang="en-US" dirty="0"/>
              <a:t>A teacher or coach will measure performance to evaluate progress</a:t>
            </a:r>
          </a:p>
          <a:p>
            <a:pPr lvl="1"/>
            <a:r>
              <a:rPr lang="en-US" altLang="en-US" dirty="0"/>
              <a:t>Practice makes perfect</a:t>
            </a:r>
          </a:p>
          <a:p>
            <a:pPr lvl="1"/>
            <a:endParaRPr lang="en-US" altLang="en-US" sz="1400" dirty="0"/>
          </a:p>
        </p:txBody>
      </p:sp>
    </p:spTree>
    <p:extLst>
      <p:ext uri="{BB962C8B-B14F-4D97-AF65-F5344CB8AC3E}">
        <p14:creationId xmlns:p14="http://schemas.microsoft.com/office/powerpoint/2010/main" val="3641799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tLang="en-US" dirty="0">
                <a:ea typeface="ＭＳ Ｐゴシック" charset="-128"/>
              </a:rPr>
              <a:t>Learning challenges</a:t>
            </a:r>
          </a:p>
        </p:txBody>
      </p:sp>
      <p:sp>
        <p:nvSpPr>
          <p:cNvPr id="19458" name="Content Placeholder 2"/>
          <p:cNvSpPr>
            <a:spLocks noGrp="1"/>
          </p:cNvSpPr>
          <p:nvPr>
            <p:ph idx="1"/>
          </p:nvPr>
        </p:nvSpPr>
        <p:spPr>
          <a:xfrm>
            <a:off x="266700" y="1269874"/>
            <a:ext cx="8542338" cy="4996814"/>
          </a:xfrm>
        </p:spPr>
        <p:txBody>
          <a:bodyPr/>
          <a:lstStyle/>
          <a:p>
            <a:r>
              <a:rPr lang="en-US" altLang="en-US" u="sng" dirty="0">
                <a:solidFill>
                  <a:srgbClr val="0A5889"/>
                </a:solidFill>
              </a:rPr>
              <a:t>Under fitting:</a:t>
            </a:r>
          </a:p>
          <a:p>
            <a:pPr lvl="1"/>
            <a:r>
              <a:rPr lang="en-US" altLang="en-US" dirty="0"/>
              <a:t>Not knowing enough “basic” concepts, i.e. not being well-equipped enough to tackle learning at hand:</a:t>
            </a:r>
          </a:p>
          <a:p>
            <a:pPr lvl="2"/>
            <a:r>
              <a:rPr lang="en-US" altLang="en-US" dirty="0"/>
              <a:t>You can’t study calculus without knowing some algebra.</a:t>
            </a:r>
          </a:p>
          <a:p>
            <a:pPr lvl="2"/>
            <a:r>
              <a:rPr lang="en-US" altLang="en-US" dirty="0"/>
              <a:t>You can’t learn playing hockey without knowing how to skate.</a:t>
            </a:r>
          </a:p>
          <a:p>
            <a:pPr lvl="2"/>
            <a:r>
              <a:rPr lang="en-US" altLang="en-US" dirty="0"/>
              <a:t>You can’t learn polo without knowing how to ride.</a:t>
            </a:r>
          </a:p>
          <a:p>
            <a:pPr lvl="1"/>
            <a:endParaRPr lang="en-US" altLang="en-US" dirty="0"/>
          </a:p>
          <a:p>
            <a:pPr lvl="1"/>
            <a:r>
              <a:rPr lang="en-US" altLang="en-US" dirty="0"/>
              <a:t> This can lead to under fitting in Machine Learning: The chosen model is just not “sophisticated”, “rich”, enough to capture the concept.</a:t>
            </a:r>
          </a:p>
          <a:p>
            <a:pPr lvl="1"/>
            <a:endParaRPr lang="en-US" altLang="en-US" dirty="0"/>
          </a:p>
          <a:p>
            <a:pPr marL="290513" lvl="1" indent="0">
              <a:buNone/>
            </a:pPr>
            <a:endParaRPr lang="en-US" altLang="en-US" dirty="0"/>
          </a:p>
          <a:p>
            <a:pPr marL="290513" lvl="1" indent="0">
              <a:buNone/>
            </a:pPr>
            <a:endParaRPr lang="en-US" altLang="en-US" dirty="0"/>
          </a:p>
        </p:txBody>
      </p:sp>
      <p:cxnSp>
        <p:nvCxnSpPr>
          <p:cNvPr id="3" name="Straight Connector 2"/>
          <p:cNvCxnSpPr/>
          <p:nvPr/>
        </p:nvCxnSpPr>
        <p:spPr>
          <a:xfrm>
            <a:off x="1584960" y="4559808"/>
            <a:ext cx="0" cy="914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597152" y="5455920"/>
            <a:ext cx="226771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Diamond 7"/>
          <p:cNvSpPr/>
          <p:nvPr/>
        </p:nvSpPr>
        <p:spPr>
          <a:xfrm>
            <a:off x="1987296" y="4718305"/>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Diamond 10"/>
          <p:cNvSpPr/>
          <p:nvPr/>
        </p:nvSpPr>
        <p:spPr>
          <a:xfrm>
            <a:off x="2115312" y="4931665"/>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iamond 11"/>
          <p:cNvSpPr/>
          <p:nvPr/>
        </p:nvSpPr>
        <p:spPr>
          <a:xfrm>
            <a:off x="2292096" y="5108449"/>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iamond 12"/>
          <p:cNvSpPr/>
          <p:nvPr/>
        </p:nvSpPr>
        <p:spPr>
          <a:xfrm>
            <a:off x="2499360" y="5175505"/>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iamond 13"/>
          <p:cNvSpPr/>
          <p:nvPr/>
        </p:nvSpPr>
        <p:spPr>
          <a:xfrm>
            <a:off x="2755392" y="5175506"/>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iamond 14"/>
          <p:cNvSpPr/>
          <p:nvPr/>
        </p:nvSpPr>
        <p:spPr>
          <a:xfrm>
            <a:off x="2974848" y="5071872"/>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iamond 15"/>
          <p:cNvSpPr/>
          <p:nvPr/>
        </p:nvSpPr>
        <p:spPr>
          <a:xfrm>
            <a:off x="3115056" y="4888994"/>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iamond 16"/>
          <p:cNvSpPr/>
          <p:nvPr/>
        </p:nvSpPr>
        <p:spPr>
          <a:xfrm>
            <a:off x="3255264" y="4693922"/>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1865376" y="4693922"/>
            <a:ext cx="2097024" cy="5486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3962400" y="4021867"/>
            <a:ext cx="1379993" cy="338554"/>
          </a:xfrm>
          <a:prstGeom prst="rect">
            <a:avLst/>
          </a:prstGeom>
          <a:noFill/>
        </p:spPr>
        <p:txBody>
          <a:bodyPr wrap="none" rtlCol="0">
            <a:spAutoFit/>
          </a:bodyPr>
          <a:lstStyle/>
          <a:p>
            <a:r>
              <a:rPr lang="en-US" dirty="0" err="1"/>
              <a:t>aX</a:t>
            </a:r>
            <a:r>
              <a:rPr lang="en-US" dirty="0"/>
              <a:t> + BY + C </a:t>
            </a:r>
          </a:p>
        </p:txBody>
      </p:sp>
      <p:cxnSp>
        <p:nvCxnSpPr>
          <p:cNvPr id="18" name="Straight Connector 17"/>
          <p:cNvCxnSpPr/>
          <p:nvPr/>
        </p:nvCxnSpPr>
        <p:spPr>
          <a:xfrm>
            <a:off x="5398707" y="4559808"/>
            <a:ext cx="0" cy="914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10899" y="5455920"/>
            <a:ext cx="226771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Diamond 19"/>
          <p:cNvSpPr/>
          <p:nvPr/>
        </p:nvSpPr>
        <p:spPr>
          <a:xfrm>
            <a:off x="6288724" y="4779266"/>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Diamond 20"/>
          <p:cNvSpPr/>
          <p:nvPr/>
        </p:nvSpPr>
        <p:spPr>
          <a:xfrm>
            <a:off x="6628131" y="4636011"/>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iamond 21"/>
          <p:cNvSpPr/>
          <p:nvPr/>
        </p:nvSpPr>
        <p:spPr>
          <a:xfrm>
            <a:off x="6319902" y="4968241"/>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Diamond 22"/>
          <p:cNvSpPr/>
          <p:nvPr/>
        </p:nvSpPr>
        <p:spPr>
          <a:xfrm>
            <a:off x="6441123" y="5117593"/>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Diamond 23"/>
          <p:cNvSpPr/>
          <p:nvPr/>
        </p:nvSpPr>
        <p:spPr>
          <a:xfrm>
            <a:off x="6811392" y="4992245"/>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Diamond 24"/>
          <p:cNvSpPr/>
          <p:nvPr/>
        </p:nvSpPr>
        <p:spPr>
          <a:xfrm>
            <a:off x="6538660" y="4780906"/>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iamond 25"/>
          <p:cNvSpPr/>
          <p:nvPr/>
        </p:nvSpPr>
        <p:spPr>
          <a:xfrm>
            <a:off x="6565647" y="4956050"/>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Diamond 26"/>
          <p:cNvSpPr/>
          <p:nvPr/>
        </p:nvSpPr>
        <p:spPr>
          <a:xfrm>
            <a:off x="6775454" y="4767073"/>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Diamond 28"/>
          <p:cNvSpPr/>
          <p:nvPr/>
        </p:nvSpPr>
        <p:spPr>
          <a:xfrm>
            <a:off x="6423091" y="4628010"/>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Diamond 29"/>
          <p:cNvSpPr/>
          <p:nvPr/>
        </p:nvSpPr>
        <p:spPr>
          <a:xfrm>
            <a:off x="6691060" y="4933306"/>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iamond 30"/>
          <p:cNvSpPr/>
          <p:nvPr/>
        </p:nvSpPr>
        <p:spPr>
          <a:xfrm>
            <a:off x="6610416" y="5106736"/>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Diamond 31"/>
          <p:cNvSpPr/>
          <p:nvPr/>
        </p:nvSpPr>
        <p:spPr>
          <a:xfrm>
            <a:off x="6222556" y="4408745"/>
            <a:ext cx="109728" cy="134112"/>
          </a:xfrm>
          <a:prstGeom prst="diamond">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Diamond 32"/>
          <p:cNvSpPr/>
          <p:nvPr/>
        </p:nvSpPr>
        <p:spPr>
          <a:xfrm>
            <a:off x="6030186" y="4678682"/>
            <a:ext cx="109728" cy="134112"/>
          </a:xfrm>
          <a:prstGeom prst="diamond">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Diamond 33"/>
          <p:cNvSpPr/>
          <p:nvPr/>
        </p:nvSpPr>
        <p:spPr>
          <a:xfrm>
            <a:off x="7072026" y="4720593"/>
            <a:ext cx="109728" cy="134112"/>
          </a:xfrm>
          <a:prstGeom prst="diamond">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Diamond 34"/>
          <p:cNvSpPr/>
          <p:nvPr/>
        </p:nvSpPr>
        <p:spPr>
          <a:xfrm>
            <a:off x="7110317" y="5050537"/>
            <a:ext cx="109728" cy="134112"/>
          </a:xfrm>
          <a:prstGeom prst="diamond">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Diamond 35"/>
          <p:cNvSpPr/>
          <p:nvPr/>
        </p:nvSpPr>
        <p:spPr>
          <a:xfrm>
            <a:off x="6665121" y="5298112"/>
            <a:ext cx="109728" cy="134112"/>
          </a:xfrm>
          <a:prstGeom prst="diamond">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Diamond 36"/>
          <p:cNvSpPr/>
          <p:nvPr/>
        </p:nvSpPr>
        <p:spPr>
          <a:xfrm>
            <a:off x="6887030" y="4438710"/>
            <a:ext cx="109728" cy="134112"/>
          </a:xfrm>
          <a:prstGeom prst="diamond">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Diamond 37"/>
          <p:cNvSpPr/>
          <p:nvPr/>
        </p:nvSpPr>
        <p:spPr>
          <a:xfrm>
            <a:off x="6398451" y="5340096"/>
            <a:ext cx="109728" cy="134112"/>
          </a:xfrm>
          <a:prstGeom prst="diamond">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Diamond 38"/>
          <p:cNvSpPr/>
          <p:nvPr/>
        </p:nvSpPr>
        <p:spPr>
          <a:xfrm>
            <a:off x="6006022" y="4983481"/>
            <a:ext cx="109728" cy="134112"/>
          </a:xfrm>
          <a:prstGeom prst="diamond">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Diamond 39"/>
          <p:cNvSpPr/>
          <p:nvPr/>
        </p:nvSpPr>
        <p:spPr>
          <a:xfrm>
            <a:off x="6567998" y="4287894"/>
            <a:ext cx="109728" cy="134112"/>
          </a:xfrm>
          <a:prstGeom prst="diamond">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Diamond 40"/>
          <p:cNvSpPr/>
          <p:nvPr/>
        </p:nvSpPr>
        <p:spPr>
          <a:xfrm>
            <a:off x="6167692" y="5266945"/>
            <a:ext cx="109728" cy="134112"/>
          </a:xfrm>
          <a:prstGeom prst="diamond">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Diamond 41"/>
          <p:cNvSpPr/>
          <p:nvPr/>
        </p:nvSpPr>
        <p:spPr>
          <a:xfrm>
            <a:off x="6939281" y="5205984"/>
            <a:ext cx="109728" cy="134112"/>
          </a:xfrm>
          <a:prstGeom prst="diamond">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2296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hape 292"/>
          <p:cNvSpPr>
            <a:spLocks/>
          </p:cNvSpPr>
          <p:nvPr/>
        </p:nvSpPr>
        <p:spPr bwMode="auto">
          <a:xfrm>
            <a:off x="3226182" y="1461723"/>
            <a:ext cx="2680822" cy="2644450"/>
          </a:xfrm>
          <a:custGeom>
            <a:avLst/>
            <a:gdLst>
              <a:gd name="T0" fmla="*/ 788789 w 19679"/>
              <a:gd name="T1" fmla="*/ 787599 h 19679"/>
              <a:gd name="T2" fmla="*/ 788789 w 19679"/>
              <a:gd name="T3" fmla="*/ 787599 h 19679"/>
              <a:gd name="T4" fmla="*/ 788789 w 19679"/>
              <a:gd name="T5" fmla="*/ 787599 h 19679"/>
              <a:gd name="T6" fmla="*/ 788789 w 19679"/>
              <a:gd name="T7" fmla="*/ 787599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4901"/>
            </a:schemeClr>
          </a:solidFill>
          <a:ln>
            <a:solidFill>
              <a:schemeClr val="accent1"/>
            </a:solidFill>
          </a:ln>
        </p:spPr>
        <p:txBody>
          <a:bodyPr lIns="0" tIns="0" rIns="0" bIns="0" anchor="ctr"/>
          <a:lstStyle/>
          <a:p>
            <a:endParaRPr lang="en-US" sz="1050">
              <a:solidFill>
                <a:schemeClr val="bg2"/>
              </a:solidFill>
            </a:endParaRPr>
          </a:p>
        </p:txBody>
      </p:sp>
      <p:sp>
        <p:nvSpPr>
          <p:cNvPr id="6" name="Shape 290"/>
          <p:cNvSpPr/>
          <p:nvPr/>
        </p:nvSpPr>
        <p:spPr>
          <a:xfrm>
            <a:off x="3990266" y="2797750"/>
            <a:ext cx="2662096" cy="26591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5019"/>
            </a:schemeClr>
          </a:solidFill>
          <a:ln w="12700" cap="flat">
            <a:solidFill>
              <a:schemeClr val="accent1"/>
            </a:solidFill>
            <a:miter lim="400000"/>
          </a:ln>
          <a:effectLst/>
        </p:spPr>
        <p:txBody>
          <a:bodyPr lIns="0" tIns="0" rIns="0" bIns="0" anchor="ctr"/>
          <a:lstStyle/>
          <a:p>
            <a:pPr>
              <a:defRPr sz="3200">
                <a:solidFill>
                  <a:srgbClr val="FFFFFF"/>
                </a:solidFill>
              </a:defRPr>
            </a:pPr>
            <a:endParaRPr sz="1350">
              <a:solidFill>
                <a:schemeClr val="bg1"/>
              </a:solidFill>
            </a:endParaRPr>
          </a:p>
        </p:txBody>
      </p:sp>
      <p:sp>
        <p:nvSpPr>
          <p:cNvPr id="88066" name="Shape 291"/>
          <p:cNvSpPr>
            <a:spLocks/>
          </p:cNvSpPr>
          <p:nvPr/>
        </p:nvSpPr>
        <p:spPr bwMode="auto">
          <a:xfrm>
            <a:off x="2551565" y="2812482"/>
            <a:ext cx="2680095" cy="2646946"/>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4901"/>
            </a:schemeClr>
          </a:solidFill>
          <a:ln>
            <a:solidFill>
              <a:schemeClr val="accent1"/>
            </a:solidFill>
          </a:ln>
        </p:spPr>
        <p:txBody>
          <a:bodyPr lIns="0" tIns="0" rIns="0" bIns="0" anchor="ctr"/>
          <a:lstStyle/>
          <a:p>
            <a:endParaRPr lang="en-US" sz="1050">
              <a:solidFill>
                <a:schemeClr val="bg2"/>
              </a:solidFill>
            </a:endParaRPr>
          </a:p>
        </p:txBody>
      </p:sp>
      <p:sp>
        <p:nvSpPr>
          <p:cNvPr id="88068" name="Shape 294"/>
          <p:cNvSpPr>
            <a:spLocks noChangeArrowheads="1"/>
          </p:cNvSpPr>
          <p:nvPr/>
        </p:nvSpPr>
        <p:spPr bwMode="auto">
          <a:xfrm>
            <a:off x="5448695" y="4068814"/>
            <a:ext cx="938213" cy="442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21431" tIns="21431" rIns="21431" bIns="21431" anchor="ct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r>
              <a:rPr lang="en-US" altLang="x-none" sz="1800" dirty="0">
                <a:solidFill>
                  <a:schemeClr val="bg1"/>
                </a:solidFill>
                <a:latin typeface="Helvetica Neue Medium" charset="0"/>
                <a:sym typeface="Helvetica Neue Medium" charset="0"/>
              </a:rPr>
              <a:t>Math &amp; Stats</a:t>
            </a:r>
            <a:endParaRPr lang="x-none" altLang="x-none" sz="1800" dirty="0">
              <a:solidFill>
                <a:schemeClr val="bg1"/>
              </a:solidFill>
              <a:latin typeface="Helvetica Neue Medium" charset="0"/>
              <a:sym typeface="Helvetica Neue Medium" charset="0"/>
            </a:endParaRPr>
          </a:p>
        </p:txBody>
      </p:sp>
      <p:sp>
        <p:nvSpPr>
          <p:cNvPr id="88069" name="Shape 294"/>
          <p:cNvSpPr>
            <a:spLocks noChangeArrowheads="1"/>
          </p:cNvSpPr>
          <p:nvPr/>
        </p:nvSpPr>
        <p:spPr bwMode="auto">
          <a:xfrm>
            <a:off x="2693794" y="4068813"/>
            <a:ext cx="1381756" cy="469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21431" tIns="21431" rIns="21431" bIns="21431" anchor="ct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r>
              <a:rPr lang="en-US" altLang="x-none" sz="1800" dirty="0">
                <a:solidFill>
                  <a:schemeClr val="bg1"/>
                </a:solidFill>
                <a:latin typeface="Helvetica Neue Medium" charset="0"/>
                <a:sym typeface="Helvetica Neue Medium" charset="0"/>
              </a:rPr>
              <a:t>Computer</a:t>
            </a:r>
          </a:p>
          <a:p>
            <a:r>
              <a:rPr lang="en-US" altLang="x-none" sz="1800" dirty="0">
                <a:solidFill>
                  <a:schemeClr val="bg1"/>
                </a:solidFill>
                <a:latin typeface="Helvetica Neue Medium" charset="0"/>
                <a:sym typeface="Helvetica Neue Medium" charset="0"/>
              </a:rPr>
              <a:t>Science</a:t>
            </a:r>
          </a:p>
        </p:txBody>
      </p:sp>
      <p:sp>
        <p:nvSpPr>
          <p:cNvPr id="88070" name="Shape 294"/>
          <p:cNvSpPr>
            <a:spLocks noChangeArrowheads="1"/>
          </p:cNvSpPr>
          <p:nvPr/>
        </p:nvSpPr>
        <p:spPr bwMode="auto">
          <a:xfrm>
            <a:off x="4083218" y="2026298"/>
            <a:ext cx="1823786" cy="430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21431" tIns="21431" rIns="21431" bIns="21431" anchor="ct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r>
              <a:rPr lang="en-US" altLang="x-none" sz="1800" dirty="0">
                <a:solidFill>
                  <a:schemeClr val="bg1"/>
                </a:solidFill>
                <a:latin typeface="Helvetica Neue Medium" charset="0"/>
                <a:sym typeface="Helvetica Neue Medium" charset="0"/>
              </a:rPr>
              <a:t>Domain Expertise</a:t>
            </a:r>
            <a:endParaRPr lang="x-none" altLang="x-none" sz="1800" dirty="0">
              <a:solidFill>
                <a:schemeClr val="bg1"/>
              </a:solidFill>
              <a:latin typeface="Helvetica Neue Medium" charset="0"/>
              <a:sym typeface="Helvetica Neue Medium" charset="0"/>
            </a:endParaRPr>
          </a:p>
        </p:txBody>
      </p:sp>
      <p:sp>
        <p:nvSpPr>
          <p:cNvPr id="17" name="Title 1"/>
          <p:cNvSpPr txBox="1">
            <a:spLocks/>
          </p:cNvSpPr>
          <p:nvPr/>
        </p:nvSpPr>
        <p:spPr bwMode="auto">
          <a:xfrm>
            <a:off x="2382224" y="5575363"/>
            <a:ext cx="6761777" cy="309904"/>
          </a:xfrm>
          <a:prstGeom prst="rect">
            <a:avLst/>
          </a:prstGeom>
          <a:noFill/>
          <a:ln>
            <a:noFill/>
          </a:ln>
          <a:effectLst/>
          <a:extLst>
            <a:ext uri="{FAA26D3D-D897-4be2-8F04-BA451C77F1D7}">
              <ma14:placeholderFlag xmlns:ma14="http://schemas.microsoft.com/office/mac/drawingml/2011/main" val="1"/>
            </a:ext>
            <a:ext uri="{909E8E84-426E-40dd-AFC4-6F175D3DCCD1}"/>
            <a:ext uri="{91240B29-F687-4f45-9708-019B960494DF}"/>
            <a:ext uri="{AF507438-7753-43e0-B8FC-AC1667EBCBE1}"/>
          </a:extLst>
        </p:spPr>
        <p:txBody>
          <a:bodyPr lIns="0" tIns="19289" rIns="38576" bIns="19289"/>
          <a:lstStyle>
            <a:lvl1pPr algn="l" rtl="0" eaLnBrk="1" fontAlgn="base" hangingPunct="1">
              <a:spcBef>
                <a:spcPct val="0"/>
              </a:spcBef>
              <a:spcAft>
                <a:spcPct val="0"/>
              </a:spcAft>
              <a:defRPr sz="2400">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a:defRPr/>
            </a:pPr>
            <a:r>
              <a:rPr lang="en-US" sz="1800" i="1" dirty="0">
                <a:solidFill>
                  <a:schemeClr val="bg2"/>
                </a:solidFill>
              </a:rPr>
              <a:t>Data Science Projects Require </a:t>
            </a:r>
            <a:r>
              <a:rPr lang="en-US" sz="1800" i="1">
                <a:solidFill>
                  <a:schemeClr val="bg2"/>
                </a:solidFill>
              </a:rPr>
              <a:t>multiple Skills</a:t>
            </a:r>
            <a:endParaRPr lang="en-US" sz="1800" i="1" dirty="0">
              <a:solidFill>
                <a:schemeClr val="bg2"/>
              </a:solidFill>
            </a:endParaRPr>
          </a:p>
        </p:txBody>
      </p:sp>
      <p:sp>
        <p:nvSpPr>
          <p:cNvPr id="14" name="Title 3"/>
          <p:cNvSpPr txBox="1">
            <a:spLocks/>
          </p:cNvSpPr>
          <p:nvPr/>
        </p:nvSpPr>
        <p:spPr>
          <a:xfrm>
            <a:off x="140655" y="596437"/>
            <a:ext cx="8851876" cy="379809"/>
          </a:xfrm>
          <a:prstGeom prst="rect">
            <a:avLst/>
          </a:prstGeom>
        </p:spPr>
        <p:txBody>
          <a:bodyPr/>
          <a:lstStyle>
            <a:lvl1pPr algn="l" defTabSz="609555" rtl="0" eaLnBrk="1" latinLnBrk="0" hangingPunct="1">
              <a:lnSpc>
                <a:spcPct val="100000"/>
              </a:lnSpc>
              <a:spcBef>
                <a:spcPct val="0"/>
              </a:spcBef>
              <a:buNone/>
              <a:defRPr sz="2667" b="0" i="0" kern="1200">
                <a:solidFill>
                  <a:schemeClr val="accent5"/>
                </a:solidFill>
                <a:latin typeface="Helvetica Neue Light" charset="0"/>
                <a:ea typeface="Helvetica Neue Light" charset="0"/>
                <a:cs typeface="Helvetica Neue Light" charset="0"/>
              </a:defRPr>
            </a:lvl1pPr>
          </a:lstStyle>
          <a:p>
            <a:pPr>
              <a:defRPr/>
            </a:pPr>
            <a:r>
              <a:rPr lang="en-US" sz="2400" b="1" dirty="0">
                <a:solidFill>
                  <a:schemeClr val="tx1"/>
                </a:solidFill>
              </a:rPr>
              <a:t>Machine </a:t>
            </a:r>
            <a:r>
              <a:rPr lang="en-US" sz="2400" b="1" dirty="0" smtClean="0">
                <a:solidFill>
                  <a:schemeClr val="tx1"/>
                </a:solidFill>
              </a:rPr>
              <a:t>Learning in Data Science </a:t>
            </a:r>
            <a:r>
              <a:rPr lang="en-US" sz="2400" b="1" dirty="0" err="1" smtClean="0">
                <a:solidFill>
                  <a:schemeClr val="tx1"/>
                </a:solidFill>
              </a:rPr>
              <a:t>Echosystem</a:t>
            </a:r>
            <a:r>
              <a:rPr lang="mr-IN" sz="2400" b="1" dirty="0" smtClean="0">
                <a:solidFill>
                  <a:schemeClr val="tx1"/>
                </a:solidFill>
              </a:rPr>
              <a:t>…</a:t>
            </a:r>
            <a:r>
              <a:rPr lang="en-US" sz="2400" b="1" dirty="0">
                <a:solidFill>
                  <a:schemeClr val="tx1"/>
                </a:solidFill>
              </a:rPr>
              <a:t>.</a:t>
            </a:r>
          </a:p>
        </p:txBody>
      </p:sp>
      <p:sp>
        <p:nvSpPr>
          <p:cNvPr id="15" name="TextBox 14"/>
          <p:cNvSpPr txBox="1"/>
          <p:nvPr/>
        </p:nvSpPr>
        <p:spPr>
          <a:xfrm flipH="1">
            <a:off x="4179098" y="3474651"/>
            <a:ext cx="1040606" cy="323165"/>
          </a:xfrm>
          <a:prstGeom prst="rect">
            <a:avLst/>
          </a:prstGeom>
          <a:noFill/>
        </p:spPr>
        <p:txBody>
          <a:bodyPr>
            <a:spAutoFit/>
          </a:bodyPr>
          <a:lstStyle/>
          <a:p>
            <a:pPr>
              <a:defRPr/>
            </a:pPr>
            <a:r>
              <a:rPr lang="en-US" sz="1500" dirty="0">
                <a:solidFill>
                  <a:schemeClr val="bg1"/>
                </a:solidFill>
                <a:latin typeface="Helvetica Neue Light" charset="0"/>
                <a:ea typeface="Helvetica Neue Light" charset="0"/>
                <a:cs typeface="Helvetica Neue Light" charset="0"/>
              </a:rPr>
              <a:t>Unicorn</a:t>
            </a:r>
          </a:p>
        </p:txBody>
      </p:sp>
      <p:sp>
        <p:nvSpPr>
          <p:cNvPr id="20" name="TextBox 19"/>
          <p:cNvSpPr txBox="1"/>
          <p:nvPr/>
        </p:nvSpPr>
        <p:spPr>
          <a:xfrm flipH="1">
            <a:off x="4083218" y="4127341"/>
            <a:ext cx="1040606" cy="584775"/>
          </a:xfrm>
          <a:prstGeom prst="rect">
            <a:avLst/>
          </a:prstGeom>
          <a:noFill/>
        </p:spPr>
        <p:txBody>
          <a:bodyPr>
            <a:spAutoFit/>
          </a:bodyPr>
          <a:lstStyle/>
          <a:p>
            <a:pPr>
              <a:defRPr/>
            </a:pPr>
            <a:r>
              <a:rPr lang="en-US" b="1" dirty="0">
                <a:solidFill>
                  <a:srgbClr val="FFFF00"/>
                </a:solidFill>
                <a:latin typeface="Helvetica Neue Light" charset="0"/>
                <a:ea typeface="Helvetica Neue Light" charset="0"/>
                <a:cs typeface="Helvetica Neue Light" charset="0"/>
              </a:rPr>
              <a:t>Machine</a:t>
            </a:r>
          </a:p>
          <a:p>
            <a:pPr>
              <a:defRPr/>
            </a:pPr>
            <a:r>
              <a:rPr lang="en-US" b="1" dirty="0">
                <a:solidFill>
                  <a:srgbClr val="FFFF00"/>
                </a:solidFill>
                <a:latin typeface="Helvetica Neue Light" charset="0"/>
                <a:ea typeface="Helvetica Neue Light" charset="0"/>
                <a:cs typeface="Helvetica Neue Light" charset="0"/>
              </a:rPr>
              <a:t>Learning</a:t>
            </a:r>
          </a:p>
        </p:txBody>
      </p:sp>
      <p:sp>
        <p:nvSpPr>
          <p:cNvPr id="21" name="TextBox 20"/>
          <p:cNvSpPr txBox="1"/>
          <p:nvPr/>
        </p:nvSpPr>
        <p:spPr>
          <a:xfrm flipH="1">
            <a:off x="4906833" y="2919673"/>
            <a:ext cx="1088911" cy="323165"/>
          </a:xfrm>
          <a:prstGeom prst="rect">
            <a:avLst/>
          </a:prstGeom>
          <a:noFill/>
        </p:spPr>
        <p:txBody>
          <a:bodyPr wrap="square">
            <a:spAutoFit/>
          </a:bodyPr>
          <a:lstStyle/>
          <a:p>
            <a:pPr>
              <a:defRPr/>
            </a:pPr>
            <a:r>
              <a:rPr lang="en-US" sz="1500" b="1" dirty="0">
                <a:solidFill>
                  <a:schemeClr val="bg1"/>
                </a:solidFill>
                <a:latin typeface="Helvetica Neue Light" charset="0"/>
                <a:ea typeface="Helvetica Neue Light" charset="0"/>
                <a:cs typeface="Helvetica Neue Light" charset="0"/>
              </a:rPr>
              <a:t>Research</a:t>
            </a:r>
          </a:p>
        </p:txBody>
      </p:sp>
      <p:sp>
        <p:nvSpPr>
          <p:cNvPr id="22" name="TextBox 21"/>
          <p:cNvSpPr txBox="1"/>
          <p:nvPr/>
        </p:nvSpPr>
        <p:spPr>
          <a:xfrm flipH="1">
            <a:off x="3215750" y="2919673"/>
            <a:ext cx="1309041" cy="323165"/>
          </a:xfrm>
          <a:prstGeom prst="rect">
            <a:avLst/>
          </a:prstGeom>
          <a:noFill/>
        </p:spPr>
        <p:txBody>
          <a:bodyPr wrap="square">
            <a:spAutoFit/>
          </a:bodyPr>
          <a:lstStyle/>
          <a:p>
            <a:pPr>
              <a:defRPr/>
            </a:pPr>
            <a:r>
              <a:rPr lang="en-US" sz="1500" b="1" dirty="0">
                <a:solidFill>
                  <a:schemeClr val="bg1"/>
                </a:solidFill>
                <a:latin typeface="Helvetica Neue Light" charset="0"/>
                <a:ea typeface="Helvetica Neue Light" charset="0"/>
                <a:cs typeface="Helvetica Neue Light" charset="0"/>
              </a:rPr>
              <a:t>Engineering</a:t>
            </a:r>
          </a:p>
        </p:txBody>
      </p:sp>
      <p:sp>
        <p:nvSpPr>
          <p:cNvPr id="23" name="Shape 294"/>
          <p:cNvSpPr>
            <a:spLocks noChangeArrowheads="1"/>
          </p:cNvSpPr>
          <p:nvPr/>
        </p:nvSpPr>
        <p:spPr bwMode="auto">
          <a:xfrm>
            <a:off x="709144" y="3752731"/>
            <a:ext cx="1223963" cy="1146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21431" tIns="21431" rIns="21431" bIns="21431" anchor="ctr"/>
          <a:lstStyle>
            <a:lvl1pPr>
              <a:spcBef>
                <a:spcPct val="20000"/>
              </a:spcBef>
              <a:buClr>
                <a:schemeClr val="tx1"/>
              </a:buClr>
              <a:buFont typeface="Wingdings" charset="2"/>
              <a:buChar char="§"/>
              <a:defRPr sz="2000" b="1">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a:solidFill>
                  <a:schemeClr val="tx1"/>
                </a:solidFill>
                <a:latin typeface="Arial" charset="0"/>
                <a:ea typeface="ＭＳ Ｐゴシック" charset="-128"/>
              </a:defRPr>
            </a:lvl2pPr>
            <a:lvl3pPr marL="1143000" indent="-228600">
              <a:spcBef>
                <a:spcPct val="20000"/>
              </a:spcBef>
              <a:buClr>
                <a:schemeClr val="tx1"/>
              </a:buClr>
              <a:buChar char="•"/>
              <a:defRPr sz="1600">
                <a:solidFill>
                  <a:schemeClr val="tx1"/>
                </a:solidFill>
                <a:latin typeface="Arial" charset="0"/>
                <a:ea typeface="ＭＳ Ｐゴシック" charset="-128"/>
              </a:defRPr>
            </a:lvl3pPr>
            <a:lvl4pPr marL="1600200" indent="-228600">
              <a:spcBef>
                <a:spcPct val="20000"/>
              </a:spcBef>
              <a:buClr>
                <a:schemeClr val="tx1"/>
              </a:buClr>
              <a:buChar char="•"/>
              <a:defRPr sz="1400">
                <a:solidFill>
                  <a:schemeClr val="tx1"/>
                </a:solidFill>
                <a:latin typeface="Arial" charset="0"/>
                <a:ea typeface="ＭＳ Ｐゴシック" charset="-128"/>
              </a:defRPr>
            </a:lvl4pPr>
            <a:lvl5pPr marL="2057400" indent="-228600">
              <a:spcBef>
                <a:spcPct val="20000"/>
              </a:spcBef>
              <a:buClr>
                <a:schemeClr val="tx1"/>
              </a:buClr>
              <a:defRPr sz="12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tx1"/>
              </a:buClr>
              <a:defRPr sz="12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tx1"/>
              </a:buClr>
              <a:defRPr sz="12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tx1"/>
              </a:buClr>
              <a:defRPr sz="12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tx1"/>
              </a:buClr>
              <a:defRPr sz="1200">
                <a:solidFill>
                  <a:schemeClr val="tx1"/>
                </a:solidFill>
                <a:latin typeface="Arial" charset="0"/>
                <a:ea typeface="ＭＳ Ｐゴシック" charset="-128"/>
              </a:defRPr>
            </a:lvl9pPr>
          </a:lstStyle>
          <a:p>
            <a:pPr>
              <a:spcBef>
                <a:spcPct val="0"/>
              </a:spcBef>
              <a:buClrTx/>
              <a:buFontTx/>
              <a:buNone/>
            </a:pPr>
            <a:r>
              <a:rPr lang="en-US" altLang="x-none" sz="1200" b="0" dirty="0">
                <a:solidFill>
                  <a:schemeClr val="bg2"/>
                </a:solidFill>
                <a:latin typeface="Helvetica Neue Medium" charset="0"/>
                <a:sym typeface="Helvetica Neue Medium" charset="0"/>
              </a:rPr>
              <a:t>Scripting, SQL </a:t>
            </a:r>
          </a:p>
          <a:p>
            <a:pPr>
              <a:spcBef>
                <a:spcPct val="0"/>
              </a:spcBef>
              <a:buClrTx/>
              <a:buFontTx/>
              <a:buNone/>
            </a:pPr>
            <a:r>
              <a:rPr lang="en-US" altLang="x-none" sz="1200" b="0" dirty="0">
                <a:solidFill>
                  <a:schemeClr val="bg2"/>
                </a:solidFill>
                <a:latin typeface="Helvetica Neue Medium" charset="0"/>
                <a:sym typeface="Helvetica Neue Medium" charset="0"/>
              </a:rPr>
              <a:t>Python, R Scala</a:t>
            </a:r>
          </a:p>
          <a:p>
            <a:pPr>
              <a:spcBef>
                <a:spcPct val="0"/>
              </a:spcBef>
              <a:buClrTx/>
              <a:buFontTx/>
              <a:buNone/>
            </a:pPr>
            <a:r>
              <a:rPr lang="en-US" altLang="x-none" sz="1200" b="0" dirty="0">
                <a:solidFill>
                  <a:schemeClr val="bg2"/>
                </a:solidFill>
                <a:latin typeface="Helvetica Neue Medium" charset="0"/>
                <a:sym typeface="Helvetica Neue Medium" charset="0"/>
              </a:rPr>
              <a:t>Data Pipelines</a:t>
            </a:r>
          </a:p>
          <a:p>
            <a:pPr>
              <a:spcBef>
                <a:spcPct val="0"/>
              </a:spcBef>
              <a:buClrTx/>
              <a:buFontTx/>
              <a:buNone/>
            </a:pPr>
            <a:r>
              <a:rPr lang="en-US" altLang="x-none" sz="1200" b="0" dirty="0">
                <a:solidFill>
                  <a:schemeClr val="bg2"/>
                </a:solidFill>
                <a:latin typeface="Helvetica Neue Medium" charset="0"/>
                <a:sym typeface="Helvetica Neue Medium" charset="0"/>
              </a:rPr>
              <a:t>Big Data/ Apache Spark</a:t>
            </a:r>
            <a:endParaRPr lang="x-none" altLang="x-none" sz="1200" b="0" dirty="0">
              <a:solidFill>
                <a:schemeClr val="bg2"/>
              </a:solidFill>
              <a:latin typeface="Helvetica Neue Medium" charset="0"/>
              <a:sym typeface="Helvetica Neue Medium" charset="0"/>
            </a:endParaRPr>
          </a:p>
        </p:txBody>
      </p:sp>
      <p:sp>
        <p:nvSpPr>
          <p:cNvPr id="24" name="Shape 294"/>
          <p:cNvSpPr>
            <a:spLocks noChangeArrowheads="1"/>
          </p:cNvSpPr>
          <p:nvPr/>
        </p:nvSpPr>
        <p:spPr bwMode="auto">
          <a:xfrm>
            <a:off x="7321087" y="4484107"/>
            <a:ext cx="1255495" cy="39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21431" tIns="21431" rIns="21431" bIns="21431" anchor="ctr"/>
          <a:lstStyle>
            <a:lvl1pPr>
              <a:spcBef>
                <a:spcPct val="20000"/>
              </a:spcBef>
              <a:buClr>
                <a:schemeClr val="tx1"/>
              </a:buClr>
              <a:buFont typeface="Wingdings" charset="2"/>
              <a:buChar char="§"/>
              <a:defRPr sz="2000" b="1">
                <a:solidFill>
                  <a:srgbClr val="000000"/>
                </a:solidFill>
                <a:latin typeface="Arial" charset="0"/>
                <a:ea typeface="ＭＳ Ｐゴシック" charset="-128"/>
              </a:defRPr>
            </a:lvl1pPr>
            <a:lvl2pPr marL="742950" indent="-285750">
              <a:spcBef>
                <a:spcPct val="20000"/>
              </a:spcBef>
              <a:buClr>
                <a:schemeClr val="tx1"/>
              </a:buClr>
              <a:buFont typeface="Symbol" charset="2"/>
              <a:buChar char="-"/>
              <a:defRPr>
                <a:solidFill>
                  <a:schemeClr val="tx1"/>
                </a:solidFill>
                <a:latin typeface="Arial" charset="0"/>
                <a:ea typeface="ＭＳ Ｐゴシック" charset="-128"/>
              </a:defRPr>
            </a:lvl2pPr>
            <a:lvl3pPr marL="1143000" indent="-228600">
              <a:spcBef>
                <a:spcPct val="20000"/>
              </a:spcBef>
              <a:buClr>
                <a:schemeClr val="tx1"/>
              </a:buClr>
              <a:buChar char="•"/>
              <a:defRPr sz="1600">
                <a:solidFill>
                  <a:schemeClr val="tx1"/>
                </a:solidFill>
                <a:latin typeface="Arial" charset="0"/>
                <a:ea typeface="ＭＳ Ｐゴシック" charset="-128"/>
              </a:defRPr>
            </a:lvl3pPr>
            <a:lvl4pPr marL="1600200" indent="-228600">
              <a:spcBef>
                <a:spcPct val="20000"/>
              </a:spcBef>
              <a:buClr>
                <a:schemeClr val="tx1"/>
              </a:buClr>
              <a:buChar char="•"/>
              <a:defRPr sz="1400">
                <a:solidFill>
                  <a:schemeClr val="tx1"/>
                </a:solidFill>
                <a:latin typeface="Arial" charset="0"/>
                <a:ea typeface="ＭＳ Ｐゴシック" charset="-128"/>
              </a:defRPr>
            </a:lvl4pPr>
            <a:lvl5pPr marL="2057400" indent="-228600">
              <a:spcBef>
                <a:spcPct val="20000"/>
              </a:spcBef>
              <a:buClr>
                <a:schemeClr val="tx1"/>
              </a:buClr>
              <a:defRPr sz="12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tx1"/>
              </a:buClr>
              <a:defRPr sz="12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tx1"/>
              </a:buClr>
              <a:defRPr sz="12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tx1"/>
              </a:buClr>
              <a:defRPr sz="12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tx1"/>
              </a:buClr>
              <a:defRPr sz="1200">
                <a:solidFill>
                  <a:schemeClr val="tx1"/>
                </a:solidFill>
                <a:latin typeface="Arial" charset="0"/>
                <a:ea typeface="ＭＳ Ｐゴシック" charset="-128"/>
              </a:defRPr>
            </a:lvl9pPr>
          </a:lstStyle>
          <a:p>
            <a:pPr>
              <a:spcBef>
                <a:spcPct val="0"/>
              </a:spcBef>
              <a:buClrTx/>
              <a:buFontTx/>
              <a:buNone/>
            </a:pPr>
            <a:r>
              <a:rPr lang="en-US" altLang="x-none" sz="1200" b="0" dirty="0">
                <a:solidFill>
                  <a:schemeClr val="bg2"/>
                </a:solidFill>
                <a:latin typeface="Helvetica Neue Medium" charset="0"/>
                <a:sym typeface="Helvetica Neue Medium" charset="0"/>
              </a:rPr>
              <a:t>Mathematics</a:t>
            </a:r>
          </a:p>
          <a:p>
            <a:pPr>
              <a:spcBef>
                <a:spcPct val="0"/>
              </a:spcBef>
              <a:buClrTx/>
              <a:buFontTx/>
              <a:buNone/>
            </a:pPr>
            <a:r>
              <a:rPr lang="en-US" altLang="x-none" sz="1200" b="0" dirty="0">
                <a:solidFill>
                  <a:schemeClr val="bg2"/>
                </a:solidFill>
                <a:latin typeface="Helvetica Neue Medium" charset="0"/>
                <a:sym typeface="Helvetica Neue Medium" charset="0"/>
              </a:rPr>
              <a:t>Computational</a:t>
            </a:r>
            <a:endParaRPr lang="x-none" altLang="x-none" sz="1200" b="0" dirty="0">
              <a:solidFill>
                <a:schemeClr val="bg2"/>
              </a:solidFill>
              <a:latin typeface="Helvetica Neue Medium" charset="0"/>
              <a:sym typeface="Helvetica Neue Medium" charset="0"/>
            </a:endParaRPr>
          </a:p>
        </p:txBody>
      </p:sp>
      <p:sp>
        <p:nvSpPr>
          <p:cNvPr id="25" name="Shape 294"/>
          <p:cNvSpPr>
            <a:spLocks noChangeArrowheads="1"/>
          </p:cNvSpPr>
          <p:nvPr/>
        </p:nvSpPr>
        <p:spPr bwMode="auto">
          <a:xfrm>
            <a:off x="6290159" y="1794316"/>
            <a:ext cx="2484174" cy="735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21431" tIns="21431" rIns="21431" bIns="21431" anchor="ct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defRPr/>
            </a:pPr>
            <a:r>
              <a:rPr lang="en-US" altLang="x-none" sz="1200" b="0" dirty="0">
                <a:solidFill>
                  <a:schemeClr val="bg2"/>
                </a:solidFill>
                <a:latin typeface="Helvetica Neue Medium" charset="0"/>
                <a:ea typeface="Helvetica Neue Medium" charset="0"/>
                <a:cs typeface="Helvetica Neue Medium" charset="0"/>
                <a:sym typeface="Helvetica Neue Medium" charset="0"/>
              </a:rPr>
              <a:t>Domain Knowledge</a:t>
            </a:r>
          </a:p>
          <a:p>
            <a:pPr>
              <a:buClrTx/>
              <a:buFontTx/>
              <a:buNone/>
              <a:defRPr/>
            </a:pPr>
            <a:r>
              <a:rPr lang="en-US" altLang="x-none" sz="1200" b="0" dirty="0">
                <a:solidFill>
                  <a:schemeClr val="bg2"/>
                </a:solidFill>
                <a:latin typeface="Helvetica Neue Medium" charset="0"/>
                <a:ea typeface="Helvetica Neue Medium" charset="0"/>
                <a:cs typeface="Helvetica Neue Medium" charset="0"/>
                <a:sym typeface="Helvetica Neue Medium" charset="0"/>
              </a:rPr>
              <a:t>    Supply Chain</a:t>
            </a:r>
          </a:p>
          <a:p>
            <a:pPr>
              <a:buClrTx/>
              <a:buFontTx/>
              <a:buNone/>
              <a:defRPr/>
            </a:pPr>
            <a:r>
              <a:rPr lang="en-US" altLang="x-none" sz="1200" b="0" dirty="0">
                <a:solidFill>
                  <a:schemeClr val="bg2"/>
                </a:solidFill>
                <a:latin typeface="Helvetica Neue Medium" charset="0"/>
                <a:ea typeface="Helvetica Neue Medium" charset="0"/>
                <a:cs typeface="Helvetica Neue Medium" charset="0"/>
                <a:sym typeface="Helvetica Neue Medium" charset="0"/>
              </a:rPr>
              <a:t>    CRM</a:t>
            </a:r>
          </a:p>
          <a:p>
            <a:pPr>
              <a:buClrTx/>
              <a:buFontTx/>
              <a:buNone/>
              <a:defRPr/>
            </a:pPr>
            <a:r>
              <a:rPr lang="en-US" altLang="x-none" sz="1200" b="0" dirty="0">
                <a:solidFill>
                  <a:schemeClr val="bg2"/>
                </a:solidFill>
                <a:latin typeface="Helvetica Neue Medium" charset="0"/>
                <a:ea typeface="Helvetica Neue Medium" charset="0"/>
                <a:cs typeface="Helvetica Neue Medium" charset="0"/>
                <a:sym typeface="Helvetica Neue Medium" charset="0"/>
              </a:rPr>
              <a:t>    Financials</a:t>
            </a:r>
          </a:p>
          <a:p>
            <a:pPr>
              <a:buClrTx/>
              <a:buFontTx/>
              <a:buNone/>
              <a:defRPr/>
            </a:pPr>
            <a:r>
              <a:rPr lang="en-US" altLang="x-none" sz="1200" b="0" dirty="0">
                <a:solidFill>
                  <a:schemeClr val="bg2"/>
                </a:solidFill>
                <a:latin typeface="Helvetica Neue Medium" charset="0"/>
                <a:ea typeface="Helvetica Neue Medium" charset="0"/>
                <a:cs typeface="Helvetica Neue Medium" charset="0"/>
                <a:sym typeface="Helvetica Neue Medium" charset="0"/>
              </a:rPr>
              <a:t>    Networking</a:t>
            </a:r>
          </a:p>
        </p:txBody>
      </p:sp>
    </p:spTree>
    <p:extLst>
      <p:ext uri="{BB962C8B-B14F-4D97-AF65-F5344CB8AC3E}">
        <p14:creationId xmlns:p14="http://schemas.microsoft.com/office/powerpoint/2010/main" val="822784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tLang="en-US" dirty="0">
                <a:ea typeface="ＭＳ Ｐゴシック" charset="-128"/>
              </a:rPr>
              <a:t>Learning challenges</a:t>
            </a:r>
          </a:p>
        </p:txBody>
      </p:sp>
      <p:sp>
        <p:nvSpPr>
          <p:cNvPr id="19458" name="Content Placeholder 2"/>
          <p:cNvSpPr>
            <a:spLocks noGrp="1"/>
          </p:cNvSpPr>
          <p:nvPr>
            <p:ph idx="1"/>
          </p:nvPr>
        </p:nvSpPr>
        <p:spPr>
          <a:xfrm>
            <a:off x="266700" y="1269874"/>
            <a:ext cx="8542338" cy="5277230"/>
          </a:xfrm>
        </p:spPr>
        <p:txBody>
          <a:bodyPr/>
          <a:lstStyle/>
          <a:p>
            <a:r>
              <a:rPr lang="en-US" altLang="en-US" u="sng" dirty="0">
                <a:solidFill>
                  <a:srgbClr val="0A5889"/>
                </a:solidFill>
              </a:rPr>
              <a:t>Over fitting:</a:t>
            </a:r>
          </a:p>
          <a:p>
            <a:pPr lvl="1"/>
            <a:r>
              <a:rPr lang="en-US" altLang="en-US" dirty="0"/>
              <a:t>Hyper-sensitivity to minor fluctuations, ending up in modeling a lot of the unwanted noise in the data:</a:t>
            </a:r>
          </a:p>
          <a:p>
            <a:pPr lvl="1"/>
            <a:endParaRPr lang="en-US" altLang="en-US" dirty="0"/>
          </a:p>
          <a:p>
            <a:pPr lvl="1"/>
            <a:r>
              <a:rPr lang="en-US" altLang="en-US" dirty="0"/>
              <a:t> This can lead to over fitting in Machine Learning.</a:t>
            </a:r>
          </a:p>
          <a:p>
            <a:pPr lvl="1"/>
            <a:endParaRPr lang="en-US" altLang="en-US" dirty="0"/>
          </a:p>
          <a:p>
            <a:pPr marL="290513" lvl="1" indent="0">
              <a:buNone/>
            </a:pPr>
            <a:endParaRPr lang="en-US" altLang="en-US" dirty="0"/>
          </a:p>
          <a:p>
            <a:pPr marL="290513" lvl="1" indent="0">
              <a:buNone/>
            </a:pPr>
            <a:endParaRPr lang="en-US" altLang="en-US" dirty="0"/>
          </a:p>
        </p:txBody>
      </p:sp>
      <p:cxnSp>
        <p:nvCxnSpPr>
          <p:cNvPr id="3" name="Straight Connector 2"/>
          <p:cNvCxnSpPr/>
          <p:nvPr/>
        </p:nvCxnSpPr>
        <p:spPr>
          <a:xfrm>
            <a:off x="1155768" y="3796954"/>
            <a:ext cx="26856" cy="166506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70432" y="5443728"/>
            <a:ext cx="203606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Diamond 7"/>
          <p:cNvSpPr/>
          <p:nvPr/>
        </p:nvSpPr>
        <p:spPr>
          <a:xfrm>
            <a:off x="1231392" y="5004817"/>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Diamond 10"/>
          <p:cNvSpPr/>
          <p:nvPr/>
        </p:nvSpPr>
        <p:spPr>
          <a:xfrm>
            <a:off x="1328928" y="4702304"/>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iamond 11"/>
          <p:cNvSpPr/>
          <p:nvPr/>
        </p:nvSpPr>
        <p:spPr>
          <a:xfrm>
            <a:off x="2039112" y="4043745"/>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iamond 12"/>
          <p:cNvSpPr/>
          <p:nvPr/>
        </p:nvSpPr>
        <p:spPr>
          <a:xfrm>
            <a:off x="1670304" y="4568192"/>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iamond 13"/>
          <p:cNvSpPr/>
          <p:nvPr/>
        </p:nvSpPr>
        <p:spPr>
          <a:xfrm>
            <a:off x="1901952" y="4383026"/>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iamond 14"/>
          <p:cNvSpPr/>
          <p:nvPr/>
        </p:nvSpPr>
        <p:spPr>
          <a:xfrm>
            <a:off x="2337816" y="4228721"/>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iamond 15"/>
          <p:cNvSpPr/>
          <p:nvPr/>
        </p:nvSpPr>
        <p:spPr>
          <a:xfrm>
            <a:off x="2350008" y="3909633"/>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iamond 16"/>
          <p:cNvSpPr/>
          <p:nvPr/>
        </p:nvSpPr>
        <p:spPr>
          <a:xfrm>
            <a:off x="2718816" y="4100707"/>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4"/>
          <p:cNvSpPr/>
          <p:nvPr/>
        </p:nvSpPr>
        <p:spPr>
          <a:xfrm>
            <a:off x="1316736" y="3864010"/>
            <a:ext cx="2231136" cy="1500469"/>
          </a:xfrm>
          <a:custGeom>
            <a:avLst/>
            <a:gdLst>
              <a:gd name="connsiteX0" fmla="*/ 0 w 1633728"/>
              <a:gd name="connsiteY0" fmla="*/ 1219200 h 1219200"/>
              <a:gd name="connsiteX1" fmla="*/ 219456 w 1633728"/>
              <a:gd name="connsiteY1" fmla="*/ 536448 h 1219200"/>
              <a:gd name="connsiteX2" fmla="*/ 829056 w 1633728"/>
              <a:gd name="connsiteY2" fmla="*/ 207264 h 1219200"/>
              <a:gd name="connsiteX3" fmla="*/ 1633728 w 1633728"/>
              <a:gd name="connsiteY3" fmla="*/ 0 h 1219200"/>
            </a:gdLst>
            <a:ahLst/>
            <a:cxnLst>
              <a:cxn ang="0">
                <a:pos x="connsiteX0" y="connsiteY0"/>
              </a:cxn>
              <a:cxn ang="0">
                <a:pos x="connsiteX1" y="connsiteY1"/>
              </a:cxn>
              <a:cxn ang="0">
                <a:pos x="connsiteX2" y="connsiteY2"/>
              </a:cxn>
              <a:cxn ang="0">
                <a:pos x="connsiteX3" y="connsiteY3"/>
              </a:cxn>
            </a:cxnLst>
            <a:rect l="l" t="t" r="r" b="b"/>
            <a:pathLst>
              <a:path w="1633728" h="1219200">
                <a:moveTo>
                  <a:pt x="0" y="1219200"/>
                </a:moveTo>
                <a:cubicBezTo>
                  <a:pt x="40640" y="962152"/>
                  <a:pt x="81280" y="705104"/>
                  <a:pt x="219456" y="536448"/>
                </a:cubicBezTo>
                <a:cubicBezTo>
                  <a:pt x="357632" y="367792"/>
                  <a:pt x="593344" y="296672"/>
                  <a:pt x="829056" y="207264"/>
                </a:cubicBezTo>
                <a:cubicBezTo>
                  <a:pt x="1064768" y="117856"/>
                  <a:pt x="1349248" y="58928"/>
                  <a:pt x="1633728" y="0"/>
                </a:cubicBez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iamond 18"/>
          <p:cNvSpPr/>
          <p:nvPr/>
        </p:nvSpPr>
        <p:spPr>
          <a:xfrm>
            <a:off x="2898648" y="3796954"/>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Diamond 19"/>
          <p:cNvSpPr/>
          <p:nvPr/>
        </p:nvSpPr>
        <p:spPr>
          <a:xfrm>
            <a:off x="3139440" y="3729898"/>
            <a:ext cx="109728" cy="134112"/>
          </a:xfrm>
          <a:prstGeom prst="diamond">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1304544" y="3722408"/>
            <a:ext cx="2426208" cy="1361656"/>
          </a:xfrm>
          <a:custGeom>
            <a:avLst/>
            <a:gdLst>
              <a:gd name="connsiteX0" fmla="*/ 0 w 2426208"/>
              <a:gd name="connsiteY0" fmla="*/ 1361656 h 1361656"/>
              <a:gd name="connsiteX1" fmla="*/ 60960 w 2426208"/>
              <a:gd name="connsiteY1" fmla="*/ 1056856 h 1361656"/>
              <a:gd name="connsiteX2" fmla="*/ 207264 w 2426208"/>
              <a:gd name="connsiteY2" fmla="*/ 642328 h 1361656"/>
              <a:gd name="connsiteX3" fmla="*/ 487680 w 2426208"/>
              <a:gd name="connsiteY3" fmla="*/ 1093432 h 1361656"/>
              <a:gd name="connsiteX4" fmla="*/ 816864 w 2426208"/>
              <a:gd name="connsiteY4" fmla="*/ 191224 h 1361656"/>
              <a:gd name="connsiteX5" fmla="*/ 1085088 w 2426208"/>
              <a:gd name="connsiteY5" fmla="*/ 678904 h 1361656"/>
              <a:gd name="connsiteX6" fmla="*/ 1121664 w 2426208"/>
              <a:gd name="connsiteY6" fmla="*/ 44920 h 1361656"/>
              <a:gd name="connsiteX7" fmla="*/ 1536192 w 2426208"/>
              <a:gd name="connsiteY7" fmla="*/ 581368 h 1361656"/>
              <a:gd name="connsiteX8" fmla="*/ 1670304 w 2426208"/>
              <a:gd name="connsiteY8" fmla="*/ 8344 h 1361656"/>
              <a:gd name="connsiteX9" fmla="*/ 2036064 w 2426208"/>
              <a:gd name="connsiteY9" fmla="*/ 227800 h 1361656"/>
              <a:gd name="connsiteX10" fmla="*/ 2426208 w 2426208"/>
              <a:gd name="connsiteY10" fmla="*/ 44920 h 13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6208" h="1361656">
                <a:moveTo>
                  <a:pt x="0" y="1361656"/>
                </a:moveTo>
                <a:cubicBezTo>
                  <a:pt x="13208" y="1269200"/>
                  <a:pt x="26416" y="1176744"/>
                  <a:pt x="60960" y="1056856"/>
                </a:cubicBezTo>
                <a:cubicBezTo>
                  <a:pt x="95504" y="936968"/>
                  <a:pt x="136144" y="636232"/>
                  <a:pt x="207264" y="642328"/>
                </a:cubicBezTo>
                <a:cubicBezTo>
                  <a:pt x="278384" y="648424"/>
                  <a:pt x="386080" y="1168616"/>
                  <a:pt x="487680" y="1093432"/>
                </a:cubicBezTo>
                <a:cubicBezTo>
                  <a:pt x="589280" y="1018248"/>
                  <a:pt x="717296" y="260312"/>
                  <a:pt x="816864" y="191224"/>
                </a:cubicBezTo>
                <a:cubicBezTo>
                  <a:pt x="916432" y="122136"/>
                  <a:pt x="1034288" y="703288"/>
                  <a:pt x="1085088" y="678904"/>
                </a:cubicBezTo>
                <a:cubicBezTo>
                  <a:pt x="1135888" y="654520"/>
                  <a:pt x="1046480" y="61176"/>
                  <a:pt x="1121664" y="44920"/>
                </a:cubicBezTo>
                <a:cubicBezTo>
                  <a:pt x="1196848" y="28664"/>
                  <a:pt x="1444752" y="587464"/>
                  <a:pt x="1536192" y="581368"/>
                </a:cubicBezTo>
                <a:cubicBezTo>
                  <a:pt x="1627632" y="575272"/>
                  <a:pt x="1586992" y="67272"/>
                  <a:pt x="1670304" y="8344"/>
                </a:cubicBezTo>
                <a:cubicBezTo>
                  <a:pt x="1753616" y="-50584"/>
                  <a:pt x="1910080" y="221704"/>
                  <a:pt x="2036064" y="227800"/>
                </a:cubicBezTo>
                <a:cubicBezTo>
                  <a:pt x="2162048" y="233896"/>
                  <a:pt x="2294128" y="139408"/>
                  <a:pt x="2426208" y="44920"/>
                </a:cubicBezTo>
              </a:path>
            </a:pathLst>
          </a:custGeom>
          <a:noFill/>
          <a:ln w="25400">
            <a:solidFill>
              <a:srgbClr val="ED6D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7094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Model overfitting</a:t>
            </a:r>
            <a:endParaRPr lang="en-US" altLang="en-US" dirty="0"/>
          </a:p>
        </p:txBody>
      </p:sp>
      <p:sp>
        <p:nvSpPr>
          <p:cNvPr id="7171" name="Rectangle 3"/>
          <p:cNvSpPr>
            <a:spLocks noGrp="1" noChangeArrowheads="1"/>
          </p:cNvSpPr>
          <p:nvPr>
            <p:ph idx="1"/>
          </p:nvPr>
        </p:nvSpPr>
        <p:spPr/>
        <p:txBody>
          <a:bodyPr/>
          <a:lstStyle/>
          <a:p>
            <a:pPr>
              <a:spcBef>
                <a:spcPts val="84"/>
              </a:spcBef>
              <a:spcAft>
                <a:spcPts val="168"/>
              </a:spcAft>
            </a:pPr>
            <a:r>
              <a:rPr lang="en-US" dirty="0"/>
              <a:t>When building a predictive model, there is a risk of                         overfitting the model to the training data.</a:t>
            </a:r>
          </a:p>
          <a:p>
            <a:pPr>
              <a:spcBef>
                <a:spcPts val="84"/>
              </a:spcBef>
              <a:spcAft>
                <a:spcPts val="168"/>
              </a:spcAft>
            </a:pPr>
            <a:r>
              <a:rPr lang="en-US" dirty="0"/>
              <a:t>The model fits the training data very well, but it does not </a:t>
            </a:r>
            <a:br>
              <a:rPr lang="en-US" dirty="0"/>
            </a:br>
            <a:r>
              <a:rPr lang="en-US" dirty="0"/>
              <a:t>perform well when applied to new data.</a:t>
            </a:r>
            <a:endParaRPr lang="en-US" sz="1800" dirty="0">
              <a:solidFill>
                <a:schemeClr val="tx1"/>
              </a:solidFill>
            </a:endParaRPr>
          </a:p>
        </p:txBody>
      </p:sp>
      <p:pic>
        <p:nvPicPr>
          <p:cNvPr id="1026" name="Picture 2"/>
          <p:cNvPicPr>
            <a:picLocks noChangeAspect="1" noChangeArrowheads="1"/>
          </p:cNvPicPr>
          <p:nvPr/>
        </p:nvPicPr>
        <p:blipFill>
          <a:blip r:embed="rId3"/>
          <a:srcRect/>
          <a:stretch>
            <a:fillRect/>
          </a:stretch>
        </p:blipFill>
        <p:spPr bwMode="auto">
          <a:xfrm>
            <a:off x="1314449" y="2761524"/>
            <a:ext cx="6330838" cy="3707855"/>
          </a:xfrm>
          <a:prstGeom prst="rect">
            <a:avLst/>
          </a:prstGeom>
          <a:noFill/>
          <a:ln w="9525">
            <a:noFill/>
            <a:miter lim="800000"/>
            <a:headEnd/>
            <a:tailEnd/>
          </a:ln>
        </p:spPr>
      </p:pic>
      <p:grpSp>
        <p:nvGrpSpPr>
          <p:cNvPr id="14" name="Group 13"/>
          <p:cNvGrpSpPr/>
          <p:nvPr/>
        </p:nvGrpSpPr>
        <p:grpSpPr>
          <a:xfrm>
            <a:off x="7199948" y="609600"/>
            <a:ext cx="1913572" cy="937260"/>
            <a:chOff x="4172903" y="617220"/>
            <a:chExt cx="2380297" cy="1165860"/>
          </a:xfrm>
        </p:grpSpPr>
        <p:pic>
          <p:nvPicPr>
            <p:cNvPr id="15" name="Picture 2"/>
            <p:cNvPicPr>
              <a:picLocks noChangeAspect="1" noChangeArrowheads="1"/>
            </p:cNvPicPr>
            <p:nvPr/>
          </p:nvPicPr>
          <p:blipFill>
            <a:blip r:embed="rId4"/>
            <a:srcRect/>
            <a:stretch>
              <a:fillRect/>
            </a:stretch>
          </p:blipFill>
          <p:spPr bwMode="auto">
            <a:xfrm>
              <a:off x="4172903" y="657225"/>
              <a:ext cx="2352675" cy="1123950"/>
            </a:xfrm>
            <a:prstGeom prst="rect">
              <a:avLst/>
            </a:prstGeom>
            <a:noFill/>
            <a:ln w="9525">
              <a:noFill/>
              <a:miter lim="800000"/>
              <a:headEnd/>
              <a:tailEnd/>
            </a:ln>
          </p:spPr>
        </p:pic>
        <p:sp>
          <p:nvSpPr>
            <p:cNvPr id="16" name="Rectangle 15"/>
            <p:cNvSpPr/>
            <p:nvPr/>
          </p:nvSpPr>
          <p:spPr>
            <a:xfrm>
              <a:off x="5745480" y="617220"/>
              <a:ext cx="335280" cy="762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6497320" y="1356360"/>
              <a:ext cx="55880" cy="42672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45844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tLang="en-US" dirty="0">
                <a:ea typeface="ＭＳ Ｐゴシック" charset="-128"/>
              </a:rPr>
              <a:t>Learning challenges</a:t>
            </a:r>
          </a:p>
        </p:txBody>
      </p:sp>
      <p:sp>
        <p:nvSpPr>
          <p:cNvPr id="19458" name="Content Placeholder 2"/>
          <p:cNvSpPr>
            <a:spLocks noGrp="1"/>
          </p:cNvSpPr>
          <p:nvPr>
            <p:ph idx="1"/>
          </p:nvPr>
        </p:nvSpPr>
        <p:spPr>
          <a:xfrm>
            <a:off x="266700" y="1269874"/>
            <a:ext cx="8542338" cy="5277230"/>
          </a:xfrm>
        </p:spPr>
        <p:txBody>
          <a:bodyPr/>
          <a:lstStyle/>
          <a:p>
            <a:r>
              <a:rPr lang="en-US" altLang="en-US" u="sng" dirty="0">
                <a:solidFill>
                  <a:srgbClr val="0A5889"/>
                </a:solidFill>
              </a:rPr>
              <a:t>Compromise between bias and variance:</a:t>
            </a:r>
          </a:p>
          <a:p>
            <a:pPr marL="290513" lvl="1" indent="0">
              <a:buNone/>
            </a:pPr>
            <a:endParaRPr lang="en-US" altLang="en-US" dirty="0"/>
          </a:p>
          <a:p>
            <a:pPr marL="290513" lvl="1" indent="0">
              <a:buNone/>
            </a:pPr>
            <a:endParaRPr lang="en-US" altLang="en-US" dirty="0"/>
          </a:p>
          <a:p>
            <a:pPr marL="290513" lvl="1" indent="0">
              <a:buNone/>
            </a:pPr>
            <a:endParaRPr lang="en-US" altLang="en-US" dirty="0"/>
          </a:p>
        </p:txBody>
      </p:sp>
      <p:cxnSp>
        <p:nvCxnSpPr>
          <p:cNvPr id="3" name="Straight Connector 2"/>
          <p:cNvCxnSpPr/>
          <p:nvPr/>
        </p:nvCxnSpPr>
        <p:spPr>
          <a:xfrm>
            <a:off x="1170432" y="2231136"/>
            <a:ext cx="0" cy="2170176"/>
          </a:xfrm>
          <a:prstGeom prst="line">
            <a:avLst/>
          </a:prstGeom>
          <a:ln>
            <a:solidFill>
              <a:schemeClr val="tx1"/>
            </a:solidFill>
            <a:headEnd type="stealth"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182624" y="4383024"/>
            <a:ext cx="5644896" cy="0"/>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1170432" y="2946783"/>
            <a:ext cx="3633216" cy="1247265"/>
          </a:xfrm>
          <a:custGeom>
            <a:avLst/>
            <a:gdLst>
              <a:gd name="connsiteX0" fmla="*/ 0 w 3633216"/>
              <a:gd name="connsiteY0" fmla="*/ 64641 h 1247265"/>
              <a:gd name="connsiteX1" fmla="*/ 999744 w 3633216"/>
              <a:gd name="connsiteY1" fmla="*/ 76833 h 1247265"/>
              <a:gd name="connsiteX2" fmla="*/ 2426208 w 3633216"/>
              <a:gd name="connsiteY2" fmla="*/ 832737 h 1247265"/>
              <a:gd name="connsiteX3" fmla="*/ 3169920 w 3633216"/>
              <a:gd name="connsiteY3" fmla="*/ 1174113 h 1247265"/>
              <a:gd name="connsiteX4" fmla="*/ 3633216 w 3633216"/>
              <a:gd name="connsiteY4" fmla="*/ 1247265 h 1247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3216" h="1247265">
                <a:moveTo>
                  <a:pt x="0" y="64641"/>
                </a:moveTo>
                <a:cubicBezTo>
                  <a:pt x="297688" y="6729"/>
                  <a:pt x="595376" y="-51183"/>
                  <a:pt x="999744" y="76833"/>
                </a:cubicBezTo>
                <a:cubicBezTo>
                  <a:pt x="1404112" y="204849"/>
                  <a:pt x="2064512" y="649857"/>
                  <a:pt x="2426208" y="832737"/>
                </a:cubicBezTo>
                <a:cubicBezTo>
                  <a:pt x="2787904" y="1015617"/>
                  <a:pt x="2968752" y="1105025"/>
                  <a:pt x="3169920" y="1174113"/>
                </a:cubicBezTo>
                <a:cubicBezTo>
                  <a:pt x="3371088" y="1243201"/>
                  <a:pt x="3502152" y="1245233"/>
                  <a:pt x="3633216" y="1247265"/>
                </a:cubicBezTo>
              </a:path>
            </a:pathLst>
          </a:cu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1209480" y="2779775"/>
            <a:ext cx="3606360" cy="1292353"/>
          </a:xfrm>
          <a:custGeom>
            <a:avLst/>
            <a:gdLst>
              <a:gd name="connsiteX0" fmla="*/ 0 w 3633216"/>
              <a:gd name="connsiteY0" fmla="*/ 1267968 h 1361822"/>
              <a:gd name="connsiteX1" fmla="*/ 1292352 w 3633216"/>
              <a:gd name="connsiteY1" fmla="*/ 1267968 h 1361822"/>
              <a:gd name="connsiteX2" fmla="*/ 2816352 w 3633216"/>
              <a:gd name="connsiteY2" fmla="*/ 292608 h 1361822"/>
              <a:gd name="connsiteX3" fmla="*/ 3633216 w 3633216"/>
              <a:gd name="connsiteY3" fmla="*/ 0 h 1361822"/>
            </a:gdLst>
            <a:ahLst/>
            <a:cxnLst>
              <a:cxn ang="0">
                <a:pos x="connsiteX0" y="connsiteY0"/>
              </a:cxn>
              <a:cxn ang="0">
                <a:pos x="connsiteX1" y="connsiteY1"/>
              </a:cxn>
              <a:cxn ang="0">
                <a:pos x="connsiteX2" y="connsiteY2"/>
              </a:cxn>
              <a:cxn ang="0">
                <a:pos x="connsiteX3" y="connsiteY3"/>
              </a:cxn>
            </a:cxnLst>
            <a:rect l="l" t="t" r="r" b="b"/>
            <a:pathLst>
              <a:path w="3633216" h="1361822">
                <a:moveTo>
                  <a:pt x="0" y="1267968"/>
                </a:moveTo>
                <a:cubicBezTo>
                  <a:pt x="411480" y="1349248"/>
                  <a:pt x="822960" y="1430528"/>
                  <a:pt x="1292352" y="1267968"/>
                </a:cubicBezTo>
                <a:cubicBezTo>
                  <a:pt x="1761744" y="1105408"/>
                  <a:pt x="2426208" y="503936"/>
                  <a:pt x="2816352" y="292608"/>
                </a:cubicBezTo>
                <a:cubicBezTo>
                  <a:pt x="3206496" y="81280"/>
                  <a:pt x="3419856" y="40640"/>
                  <a:pt x="3633216" y="0"/>
                </a:cubicBezTo>
              </a:path>
            </a:pathLst>
          </a:custGeom>
          <a:noFill/>
          <a:ln w="22225">
            <a:solidFill>
              <a:srgbClr val="455A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1182624" y="2499360"/>
            <a:ext cx="3157728" cy="780160"/>
          </a:xfrm>
          <a:custGeom>
            <a:avLst/>
            <a:gdLst>
              <a:gd name="connsiteX0" fmla="*/ 0 w 3157728"/>
              <a:gd name="connsiteY0" fmla="*/ 341376 h 780160"/>
              <a:gd name="connsiteX1" fmla="*/ 1085088 w 3157728"/>
              <a:gd name="connsiteY1" fmla="*/ 316992 h 780160"/>
              <a:gd name="connsiteX2" fmla="*/ 1828800 w 3157728"/>
              <a:gd name="connsiteY2" fmla="*/ 694944 h 780160"/>
              <a:gd name="connsiteX3" fmla="*/ 2170176 w 3157728"/>
              <a:gd name="connsiteY3" fmla="*/ 731520 h 780160"/>
              <a:gd name="connsiteX4" fmla="*/ 2718816 w 3157728"/>
              <a:gd name="connsiteY4" fmla="*/ 121920 h 780160"/>
              <a:gd name="connsiteX5" fmla="*/ 3157728 w 3157728"/>
              <a:gd name="connsiteY5" fmla="*/ 0 h 7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7728" h="780160">
                <a:moveTo>
                  <a:pt x="0" y="341376"/>
                </a:moveTo>
                <a:cubicBezTo>
                  <a:pt x="390144" y="299720"/>
                  <a:pt x="780288" y="258064"/>
                  <a:pt x="1085088" y="316992"/>
                </a:cubicBezTo>
                <a:cubicBezTo>
                  <a:pt x="1389888" y="375920"/>
                  <a:pt x="1647952" y="625856"/>
                  <a:pt x="1828800" y="694944"/>
                </a:cubicBezTo>
                <a:cubicBezTo>
                  <a:pt x="2009648" y="764032"/>
                  <a:pt x="2021840" y="827024"/>
                  <a:pt x="2170176" y="731520"/>
                </a:cubicBezTo>
                <a:cubicBezTo>
                  <a:pt x="2318512" y="636016"/>
                  <a:pt x="2554224" y="243840"/>
                  <a:pt x="2718816" y="121920"/>
                </a:cubicBezTo>
                <a:cubicBezTo>
                  <a:pt x="2883408" y="0"/>
                  <a:pt x="3020568" y="0"/>
                  <a:pt x="3157728" y="0"/>
                </a:cubicBezTo>
              </a:path>
            </a:pathLst>
          </a:cu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5581020" y="4458953"/>
            <a:ext cx="2385589" cy="338554"/>
          </a:xfrm>
          <a:prstGeom prst="rect">
            <a:avLst/>
          </a:prstGeom>
          <a:noFill/>
        </p:spPr>
        <p:txBody>
          <a:bodyPr wrap="none" rtlCol="0">
            <a:spAutoFit/>
          </a:bodyPr>
          <a:lstStyle/>
          <a:p>
            <a:r>
              <a:rPr lang="en-US" dirty="0"/>
              <a:t>Complexity of the model</a:t>
            </a:r>
          </a:p>
        </p:txBody>
      </p:sp>
      <p:sp>
        <p:nvSpPr>
          <p:cNvPr id="32" name="TextBox 31"/>
          <p:cNvSpPr txBox="1"/>
          <p:nvPr/>
        </p:nvSpPr>
        <p:spPr>
          <a:xfrm>
            <a:off x="116827" y="2231136"/>
            <a:ext cx="1095172" cy="584775"/>
          </a:xfrm>
          <a:prstGeom prst="rect">
            <a:avLst/>
          </a:prstGeom>
          <a:noFill/>
        </p:spPr>
        <p:txBody>
          <a:bodyPr wrap="none" rtlCol="0">
            <a:spAutoFit/>
          </a:bodyPr>
          <a:lstStyle/>
          <a:p>
            <a:pPr algn="ctr"/>
            <a:r>
              <a:rPr lang="en-US" dirty="0"/>
              <a:t>Prediction</a:t>
            </a:r>
          </a:p>
          <a:p>
            <a:pPr algn="ctr"/>
            <a:r>
              <a:rPr lang="en-US" dirty="0"/>
              <a:t>Error</a:t>
            </a:r>
          </a:p>
        </p:txBody>
      </p:sp>
      <p:sp>
        <p:nvSpPr>
          <p:cNvPr id="33" name="TextBox 32"/>
          <p:cNvSpPr txBox="1"/>
          <p:nvPr/>
        </p:nvSpPr>
        <p:spPr>
          <a:xfrm>
            <a:off x="4521934" y="3848693"/>
            <a:ext cx="1850186" cy="338554"/>
          </a:xfrm>
          <a:prstGeom prst="rect">
            <a:avLst/>
          </a:prstGeom>
          <a:noFill/>
        </p:spPr>
        <p:txBody>
          <a:bodyPr wrap="none" rtlCol="0">
            <a:spAutoFit/>
          </a:bodyPr>
          <a:lstStyle/>
          <a:p>
            <a:r>
              <a:rPr lang="en-US" dirty="0"/>
              <a:t>Bias (under fitting)</a:t>
            </a:r>
          </a:p>
        </p:txBody>
      </p:sp>
      <p:sp>
        <p:nvSpPr>
          <p:cNvPr id="34" name="TextBox 33"/>
          <p:cNvSpPr txBox="1"/>
          <p:nvPr/>
        </p:nvSpPr>
        <p:spPr>
          <a:xfrm>
            <a:off x="4520890" y="2779775"/>
            <a:ext cx="2120260" cy="338554"/>
          </a:xfrm>
          <a:prstGeom prst="rect">
            <a:avLst/>
          </a:prstGeom>
          <a:noFill/>
        </p:spPr>
        <p:txBody>
          <a:bodyPr wrap="none" rtlCol="0">
            <a:spAutoFit/>
          </a:bodyPr>
          <a:lstStyle/>
          <a:p>
            <a:r>
              <a:rPr lang="en-US" dirty="0"/>
              <a:t>Variance (over fitting)</a:t>
            </a:r>
          </a:p>
        </p:txBody>
      </p:sp>
      <p:cxnSp>
        <p:nvCxnSpPr>
          <p:cNvPr id="31" name="Straight Connector 30"/>
          <p:cNvCxnSpPr/>
          <p:nvPr/>
        </p:nvCxnSpPr>
        <p:spPr>
          <a:xfrm>
            <a:off x="3230880" y="2324862"/>
            <a:ext cx="0" cy="205816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bwMode="auto">
          <a:xfrm>
            <a:off x="1838325" y="2324100"/>
            <a:ext cx="0" cy="2058162"/>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6" name="Straight Connector 15"/>
          <p:cNvCxnSpPr/>
          <p:nvPr/>
        </p:nvCxnSpPr>
        <p:spPr bwMode="auto">
          <a:xfrm>
            <a:off x="3657600" y="2324862"/>
            <a:ext cx="0" cy="2058162"/>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5" name="TextBox 4"/>
          <p:cNvSpPr txBox="1"/>
          <p:nvPr/>
        </p:nvSpPr>
        <p:spPr>
          <a:xfrm>
            <a:off x="1170432" y="4548812"/>
            <a:ext cx="777777" cy="830997"/>
          </a:xfrm>
          <a:prstGeom prst="rect">
            <a:avLst/>
          </a:prstGeom>
          <a:noFill/>
        </p:spPr>
        <p:txBody>
          <a:bodyPr wrap="none" rtlCol="0">
            <a:spAutoFit/>
          </a:bodyPr>
          <a:lstStyle/>
          <a:p>
            <a:r>
              <a:rPr lang="en-US" dirty="0"/>
              <a:t>Overly</a:t>
            </a:r>
          </a:p>
          <a:p>
            <a:r>
              <a:rPr lang="en-US" dirty="0"/>
              <a:t>simple</a:t>
            </a:r>
          </a:p>
          <a:p>
            <a:r>
              <a:rPr lang="en-US" dirty="0"/>
              <a:t>model</a:t>
            </a:r>
          </a:p>
        </p:txBody>
      </p:sp>
      <p:sp>
        <p:nvSpPr>
          <p:cNvPr id="19" name="TextBox 18"/>
          <p:cNvSpPr txBox="1"/>
          <p:nvPr/>
        </p:nvSpPr>
        <p:spPr>
          <a:xfrm>
            <a:off x="3951463" y="4582778"/>
            <a:ext cx="742511" cy="830997"/>
          </a:xfrm>
          <a:prstGeom prst="rect">
            <a:avLst/>
          </a:prstGeom>
          <a:noFill/>
        </p:spPr>
        <p:txBody>
          <a:bodyPr wrap="none" rtlCol="0">
            <a:spAutoFit/>
          </a:bodyPr>
          <a:lstStyle/>
          <a:p>
            <a:r>
              <a:rPr lang="en-US" dirty="0"/>
              <a:t>Over-</a:t>
            </a:r>
          </a:p>
          <a:p>
            <a:r>
              <a:rPr lang="en-US" dirty="0"/>
              <a:t>fitted</a:t>
            </a:r>
          </a:p>
          <a:p>
            <a:r>
              <a:rPr lang="en-US" dirty="0"/>
              <a:t>model</a:t>
            </a:r>
          </a:p>
        </p:txBody>
      </p:sp>
      <p:sp>
        <p:nvSpPr>
          <p:cNvPr id="20" name="TextBox 19"/>
          <p:cNvSpPr txBox="1"/>
          <p:nvPr/>
        </p:nvSpPr>
        <p:spPr>
          <a:xfrm>
            <a:off x="2761488" y="4540077"/>
            <a:ext cx="742511" cy="584775"/>
          </a:xfrm>
          <a:prstGeom prst="rect">
            <a:avLst/>
          </a:prstGeom>
          <a:noFill/>
        </p:spPr>
        <p:txBody>
          <a:bodyPr wrap="none" rtlCol="0">
            <a:spAutoFit/>
          </a:bodyPr>
          <a:lstStyle/>
          <a:p>
            <a:r>
              <a:rPr lang="en-US" dirty="0"/>
              <a:t>Good</a:t>
            </a:r>
          </a:p>
          <a:p>
            <a:r>
              <a:rPr lang="en-US" dirty="0"/>
              <a:t>model</a:t>
            </a:r>
          </a:p>
        </p:txBody>
      </p:sp>
    </p:spTree>
    <p:extLst>
      <p:ext uri="{BB962C8B-B14F-4D97-AF65-F5344CB8AC3E}">
        <p14:creationId xmlns:p14="http://schemas.microsoft.com/office/powerpoint/2010/main" val="2548895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p:txBody>
          <a:bodyPr/>
          <a:lstStyle/>
          <a:p>
            <a:pPr eaLnBrk="1" hangingPunct="1"/>
            <a:r>
              <a:rPr lang="en-US" dirty="0"/>
              <a:t>When to stop training a model</a:t>
            </a:r>
          </a:p>
        </p:txBody>
      </p:sp>
      <p:pic>
        <p:nvPicPr>
          <p:cNvPr id="2050" name="Picture 2"/>
          <p:cNvPicPr>
            <a:picLocks noChangeAspect="1" noChangeArrowheads="1"/>
          </p:cNvPicPr>
          <p:nvPr/>
        </p:nvPicPr>
        <p:blipFill>
          <a:blip r:embed="rId3"/>
          <a:srcRect/>
          <a:stretch>
            <a:fillRect/>
          </a:stretch>
        </p:blipFill>
        <p:spPr bwMode="auto">
          <a:xfrm>
            <a:off x="628650" y="1291104"/>
            <a:ext cx="7923575" cy="5223996"/>
          </a:xfrm>
          <a:prstGeom prst="rect">
            <a:avLst/>
          </a:prstGeom>
          <a:noFill/>
          <a:ln w="9525">
            <a:noFill/>
            <a:miter lim="800000"/>
            <a:headEnd/>
            <a:tailEnd/>
          </a:ln>
        </p:spPr>
      </p:pic>
      <p:grpSp>
        <p:nvGrpSpPr>
          <p:cNvPr id="206" name="Group 205"/>
          <p:cNvGrpSpPr/>
          <p:nvPr/>
        </p:nvGrpSpPr>
        <p:grpSpPr>
          <a:xfrm>
            <a:off x="7199948" y="609600"/>
            <a:ext cx="1913572" cy="937260"/>
            <a:chOff x="4172903" y="617220"/>
            <a:chExt cx="2380297" cy="1165860"/>
          </a:xfrm>
        </p:grpSpPr>
        <p:pic>
          <p:nvPicPr>
            <p:cNvPr id="207" name="Picture 2"/>
            <p:cNvPicPr>
              <a:picLocks noChangeAspect="1" noChangeArrowheads="1"/>
            </p:cNvPicPr>
            <p:nvPr/>
          </p:nvPicPr>
          <p:blipFill>
            <a:blip r:embed="rId4"/>
            <a:srcRect/>
            <a:stretch>
              <a:fillRect/>
            </a:stretch>
          </p:blipFill>
          <p:spPr bwMode="auto">
            <a:xfrm>
              <a:off x="4172903" y="657225"/>
              <a:ext cx="2352675" cy="1123950"/>
            </a:xfrm>
            <a:prstGeom prst="rect">
              <a:avLst/>
            </a:prstGeom>
            <a:noFill/>
            <a:ln w="9525">
              <a:noFill/>
              <a:miter lim="800000"/>
              <a:headEnd/>
              <a:tailEnd/>
            </a:ln>
          </p:spPr>
        </p:pic>
        <p:sp>
          <p:nvSpPr>
            <p:cNvPr id="208" name="Rectangle 207"/>
            <p:cNvSpPr/>
            <p:nvPr/>
          </p:nvSpPr>
          <p:spPr>
            <a:xfrm>
              <a:off x="5745480" y="617220"/>
              <a:ext cx="335280" cy="762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9" name="Rectangle 208"/>
            <p:cNvSpPr/>
            <p:nvPr/>
          </p:nvSpPr>
          <p:spPr>
            <a:xfrm>
              <a:off x="6497320" y="1356360"/>
              <a:ext cx="55880" cy="42672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8774009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tLang="en-US" dirty="0">
                <a:ea typeface="ＭＳ Ｐゴシック" charset="-128"/>
              </a:rPr>
              <a:t>Learning challenges</a:t>
            </a:r>
          </a:p>
        </p:txBody>
      </p:sp>
      <p:sp>
        <p:nvSpPr>
          <p:cNvPr id="19458" name="Content Placeholder 2"/>
          <p:cNvSpPr>
            <a:spLocks noGrp="1"/>
          </p:cNvSpPr>
          <p:nvPr>
            <p:ph idx="1"/>
          </p:nvPr>
        </p:nvSpPr>
        <p:spPr>
          <a:xfrm>
            <a:off x="266700" y="1269874"/>
            <a:ext cx="8542338" cy="4996814"/>
          </a:xfrm>
        </p:spPr>
        <p:txBody>
          <a:bodyPr/>
          <a:lstStyle/>
          <a:p>
            <a:r>
              <a:rPr lang="en-US" altLang="en-US" u="sng" dirty="0">
                <a:solidFill>
                  <a:srgbClr val="0A5889"/>
                </a:solidFill>
              </a:rPr>
              <a:t>Diminishing returns:</a:t>
            </a:r>
          </a:p>
          <a:p>
            <a:pPr lvl="1"/>
            <a:r>
              <a:rPr lang="en-US" altLang="en-US" sz="2000" dirty="0"/>
              <a:t>People can:</a:t>
            </a:r>
          </a:p>
          <a:p>
            <a:pPr lvl="2"/>
            <a:r>
              <a:rPr lang="en-US" altLang="en-US" sz="2000" dirty="0"/>
              <a:t>Have more or less talent</a:t>
            </a:r>
          </a:p>
          <a:p>
            <a:pPr lvl="2"/>
            <a:r>
              <a:rPr lang="en-US" altLang="en-US" sz="2000" dirty="0"/>
              <a:t>get bored or enthusiastic </a:t>
            </a:r>
          </a:p>
          <a:p>
            <a:pPr marL="633413" lvl="2" indent="0">
              <a:buNone/>
            </a:pPr>
            <a:endParaRPr lang="en-US" altLang="en-US" sz="2000" dirty="0"/>
          </a:p>
          <a:p>
            <a:pPr lvl="1"/>
            <a:r>
              <a:rPr lang="en-US" altLang="en-US" sz="2000" dirty="0"/>
              <a:t>Machines will not, however:</a:t>
            </a:r>
          </a:p>
          <a:p>
            <a:pPr marL="290513" lvl="1" indent="0">
              <a:buNone/>
            </a:pPr>
            <a:endParaRPr lang="en-US" altLang="en-US" sz="2000" dirty="0"/>
          </a:p>
          <a:p>
            <a:pPr lvl="1"/>
            <a:r>
              <a:rPr lang="en-US" altLang="en-US" sz="2000" dirty="0"/>
              <a:t>Making progress initially is usually more easy, but improving gets harder as we move along. We may need to try different learning methods, styles to keep going:</a:t>
            </a:r>
          </a:p>
          <a:p>
            <a:pPr lvl="2"/>
            <a:r>
              <a:rPr lang="en-US" altLang="en-US" sz="2000" dirty="0">
                <a:solidFill>
                  <a:schemeClr val="accent1"/>
                </a:solidFill>
              </a:rPr>
              <a:t>Machine learning algorithms have hyper-parameters which need to be tuned properly.</a:t>
            </a:r>
          </a:p>
          <a:p>
            <a:pPr marL="685800" lvl="2" indent="0">
              <a:buNone/>
            </a:pPr>
            <a:endParaRPr lang="en-US" altLang="en-US" sz="2000" dirty="0">
              <a:solidFill>
                <a:schemeClr val="accent1"/>
              </a:solidFill>
            </a:endParaRPr>
          </a:p>
          <a:p>
            <a:pPr lvl="2"/>
            <a:r>
              <a:rPr lang="en-US" altLang="en-US" sz="2000" dirty="0">
                <a:solidFill>
                  <a:schemeClr val="accent1"/>
                </a:solidFill>
              </a:rPr>
              <a:t>It may be necessary to use more than just one single method / algorithm to reach the goal.</a:t>
            </a:r>
          </a:p>
          <a:p>
            <a:pPr marL="290513" lvl="1" indent="0">
              <a:buNone/>
            </a:pPr>
            <a:endParaRPr lang="en-US" altLang="en-US" dirty="0"/>
          </a:p>
          <a:p>
            <a:pPr marL="290513" lvl="1" indent="0">
              <a:buNone/>
            </a:pPr>
            <a:endParaRPr lang="en-US" altLang="en-US" dirty="0"/>
          </a:p>
        </p:txBody>
      </p:sp>
    </p:spTree>
    <p:extLst>
      <p:ext uri="{BB962C8B-B14F-4D97-AF65-F5344CB8AC3E}">
        <p14:creationId xmlns:p14="http://schemas.microsoft.com/office/powerpoint/2010/main" val="32116329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Examples</a:t>
            </a:r>
          </a:p>
        </p:txBody>
      </p:sp>
      <p:sp>
        <p:nvSpPr>
          <p:cNvPr id="6" name="Content Placeholder 5"/>
          <p:cNvSpPr>
            <a:spLocks noGrp="1"/>
          </p:cNvSpPr>
          <p:nvPr>
            <p:ph idx="1"/>
          </p:nvPr>
        </p:nvSpPr>
        <p:spPr>
          <a:xfrm>
            <a:off x="165100" y="1236663"/>
            <a:ext cx="8805863" cy="3216465"/>
          </a:xfrm>
        </p:spPr>
        <p:txBody>
          <a:bodyPr/>
          <a:lstStyle/>
          <a:p>
            <a:r>
              <a:rPr lang="en-US" dirty="0">
                <a:solidFill>
                  <a:srgbClr val="292929"/>
                </a:solidFill>
              </a:rPr>
              <a:t>Is this cancer ? (Medical diagnosis)</a:t>
            </a:r>
          </a:p>
          <a:p>
            <a:r>
              <a:rPr lang="en-US" dirty="0">
                <a:solidFill>
                  <a:srgbClr val="292929"/>
                </a:solidFill>
              </a:rPr>
              <a:t>Is this legitimate or fraud (spam) ?</a:t>
            </a:r>
          </a:p>
          <a:p>
            <a:r>
              <a:rPr lang="en-US" dirty="0">
                <a:solidFill>
                  <a:srgbClr val="292929"/>
                </a:solidFill>
              </a:rPr>
              <a:t>What is the market value of this house ?</a:t>
            </a:r>
          </a:p>
          <a:p>
            <a:r>
              <a:rPr lang="en-US" dirty="0">
                <a:solidFill>
                  <a:srgbClr val="292929"/>
                </a:solidFill>
              </a:rPr>
              <a:t>Which of these people are good friends with each other ?</a:t>
            </a:r>
          </a:p>
          <a:p>
            <a:r>
              <a:rPr lang="en-US" dirty="0">
                <a:solidFill>
                  <a:srgbClr val="292929"/>
                </a:solidFill>
              </a:rPr>
              <a:t>Will this engine fail (when) ?</a:t>
            </a:r>
          </a:p>
          <a:p>
            <a:r>
              <a:rPr lang="en-US" dirty="0">
                <a:solidFill>
                  <a:srgbClr val="292929"/>
                </a:solidFill>
              </a:rPr>
              <a:t>Will this person like this movie ?</a:t>
            </a:r>
          </a:p>
          <a:p>
            <a:r>
              <a:rPr lang="en-US" dirty="0">
                <a:solidFill>
                  <a:srgbClr val="292929"/>
                </a:solidFill>
              </a:rPr>
              <a:t>Who is this ?</a:t>
            </a:r>
          </a:p>
          <a:p>
            <a:r>
              <a:rPr lang="en-US" dirty="0">
                <a:solidFill>
                  <a:srgbClr val="292929"/>
                </a:solidFill>
              </a:rPr>
              <a:t>What did you say ? (Speech recognition)</a:t>
            </a:r>
          </a:p>
          <a:p>
            <a:pPr marL="342900" lvl="1" indent="0">
              <a:buNone/>
            </a:pPr>
            <a:endParaRPr lang="en-US" dirty="0">
              <a:solidFill>
                <a:srgbClr val="292929"/>
              </a:solidFill>
            </a:endParaRPr>
          </a:p>
          <a:p>
            <a:endParaRPr lang="en-US" dirty="0"/>
          </a:p>
        </p:txBody>
      </p:sp>
      <p:sp>
        <p:nvSpPr>
          <p:cNvPr id="8" name="Content Placeholder 5"/>
          <p:cNvSpPr txBox="1">
            <a:spLocks/>
          </p:cNvSpPr>
          <p:nvPr/>
        </p:nvSpPr>
        <p:spPr bwMode="auto">
          <a:xfrm>
            <a:off x="265113" y="4594416"/>
            <a:ext cx="8805863" cy="936561"/>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Helvetica Neue" charset="0"/>
                <a:ea typeface="Helvetica Neue" charset="0"/>
                <a:cs typeface="Helvetica Neue" charset="0"/>
              </a:defRPr>
            </a:lvl1pPr>
            <a:lvl2pPr marL="515938" indent="-225425" algn="l" rtl="0" eaLnBrk="1" fontAlgn="base" hangingPunct="1">
              <a:spcBef>
                <a:spcPct val="20000"/>
              </a:spcBef>
              <a:spcAft>
                <a:spcPct val="0"/>
              </a:spcAft>
              <a:buClr>
                <a:schemeClr val="tx1"/>
              </a:buClr>
              <a:buFont typeface="STHeitiSC-Light" charset="-122"/>
              <a:buChar char="－"/>
              <a:defRPr sz="1800" b="0">
                <a:solidFill>
                  <a:schemeClr val="tx1"/>
                </a:solidFill>
                <a:latin typeface="Helvetica Neue" charset="0"/>
                <a:ea typeface="Helvetica Neue" charset="0"/>
                <a:cs typeface="Helvetica Neue" charset="0"/>
              </a:defRPr>
            </a:lvl2pPr>
            <a:lvl3pPr marL="804863" indent="-171450" algn="l" rtl="0" eaLnBrk="1" fontAlgn="base" hangingPunct="1">
              <a:spcBef>
                <a:spcPct val="20000"/>
              </a:spcBef>
              <a:spcAft>
                <a:spcPct val="0"/>
              </a:spcAft>
              <a:buClr>
                <a:schemeClr val="tx1"/>
              </a:buClr>
              <a:buChar char="•"/>
              <a:defRPr sz="1600">
                <a:solidFill>
                  <a:schemeClr val="tx1"/>
                </a:solidFill>
                <a:latin typeface="Helvetica Neue" charset="0"/>
                <a:ea typeface="Helvetica Neue" charset="0"/>
                <a:cs typeface="Helvetica Neue" charset="0"/>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0" indent="0" algn="ctr">
              <a:buNone/>
            </a:pPr>
            <a:r>
              <a:rPr lang="en-US" sz="2800" kern="0" dirty="0">
                <a:solidFill>
                  <a:srgbClr val="0070C0"/>
                </a:solidFill>
              </a:rPr>
              <a:t>Machine Learning solves problems that cannot be tackled by numerical means alone.</a:t>
            </a:r>
          </a:p>
          <a:p>
            <a:pPr marL="342900" lvl="1" indent="0">
              <a:buNone/>
            </a:pPr>
            <a:endParaRPr lang="en-US" sz="2800" kern="0" dirty="0">
              <a:solidFill>
                <a:srgbClr val="292929"/>
              </a:solidFill>
            </a:endParaRPr>
          </a:p>
          <a:p>
            <a:endParaRPr lang="en-US" kern="0" dirty="0"/>
          </a:p>
        </p:txBody>
      </p:sp>
    </p:spTree>
    <p:extLst>
      <p:ext uri="{BB962C8B-B14F-4D97-AF65-F5344CB8AC3E}">
        <p14:creationId xmlns:p14="http://schemas.microsoft.com/office/powerpoint/2010/main" val="337730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Categories of Machine Learning</a:t>
            </a:r>
          </a:p>
        </p:txBody>
      </p:sp>
      <p:sp>
        <p:nvSpPr>
          <p:cNvPr id="3" name="Content Placeholder 2"/>
          <p:cNvSpPr>
            <a:spLocks noGrp="1"/>
          </p:cNvSpPr>
          <p:nvPr>
            <p:ph idx="1"/>
          </p:nvPr>
        </p:nvSpPr>
        <p:spPr/>
        <p:txBody>
          <a:bodyPr/>
          <a:lstStyle/>
          <a:p>
            <a:r>
              <a:rPr lang="en-US" dirty="0"/>
              <a:t>Supervised learning</a:t>
            </a:r>
          </a:p>
          <a:p>
            <a:pPr lvl="1"/>
            <a:r>
              <a:rPr lang="en-US" dirty="0"/>
              <a:t>The program is “trained” on a pre-defined set of “training examples”, which then facilitate its ability to reach an accurate conclusion when given new data</a:t>
            </a:r>
          </a:p>
          <a:p>
            <a:pPr lvl="1"/>
            <a:r>
              <a:rPr lang="en-US" dirty="0"/>
              <a:t>The algorithm is presented with example inputs and their desired outputs (correct results)</a:t>
            </a:r>
          </a:p>
          <a:p>
            <a:pPr lvl="1"/>
            <a:r>
              <a:rPr lang="en-US" dirty="0"/>
              <a:t>The goal is to learn a general rule that maps inputs to outputs</a:t>
            </a:r>
          </a:p>
          <a:p>
            <a:pPr marL="0" indent="0">
              <a:buNone/>
            </a:pPr>
            <a:endParaRPr lang="en-US" dirty="0"/>
          </a:p>
          <a:p>
            <a:r>
              <a:rPr lang="en-US" dirty="0"/>
              <a:t>Unsupervised learning</a:t>
            </a:r>
          </a:p>
          <a:p>
            <a:pPr lvl="1"/>
            <a:r>
              <a:rPr lang="en-US" dirty="0"/>
              <a:t>No labels are given to the learning algorithm, leaving it on its own to find structure (patterns and relationships) in its input</a:t>
            </a:r>
          </a:p>
          <a:p>
            <a:pPr lvl="1"/>
            <a:r>
              <a:rPr lang="en-US" dirty="0"/>
              <a:t>Unsupervised learning can be a goal in itself (discovering hidden patterns in data) or a means towards an end (feature learning)</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3275353" y="4995677"/>
            <a:ext cx="2383743" cy="1408298"/>
          </a:xfrm>
          <a:prstGeom prst="rect">
            <a:avLst/>
          </a:prstGeom>
        </p:spPr>
      </p:pic>
    </p:spTree>
    <p:extLst>
      <p:ext uri="{BB962C8B-B14F-4D97-AF65-F5344CB8AC3E}">
        <p14:creationId xmlns:p14="http://schemas.microsoft.com/office/powerpoint/2010/main" val="2225296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Categories of Machine Learning</a:t>
            </a:r>
          </a:p>
        </p:txBody>
      </p:sp>
      <p:graphicFrame>
        <p:nvGraphicFramePr>
          <p:cNvPr id="6" name="Table 5"/>
          <p:cNvGraphicFramePr>
            <a:graphicFrameLocks noGrp="1"/>
          </p:cNvGraphicFramePr>
          <p:nvPr>
            <p:extLst/>
          </p:nvPr>
        </p:nvGraphicFramePr>
        <p:xfrm>
          <a:off x="452534" y="1341375"/>
          <a:ext cx="8238932" cy="4614162"/>
        </p:xfrm>
        <a:graphic>
          <a:graphicData uri="http://schemas.openxmlformats.org/drawingml/2006/table">
            <a:tbl>
              <a:tblPr firstRow="1" bandRow="1">
                <a:tableStyleId>{5C22544A-7EE6-4342-B048-85BDC9FD1C3A}</a:tableStyleId>
              </a:tblPr>
              <a:tblGrid>
                <a:gridCol w="1679636">
                  <a:extLst>
                    <a:ext uri="{9D8B030D-6E8A-4147-A177-3AD203B41FA5}">
                      <a16:colId xmlns:a16="http://schemas.microsoft.com/office/drawing/2014/main" xmlns="" val="20000"/>
                    </a:ext>
                  </a:extLst>
                </a:gridCol>
                <a:gridCol w="3513044">
                  <a:extLst>
                    <a:ext uri="{9D8B030D-6E8A-4147-A177-3AD203B41FA5}">
                      <a16:colId xmlns:a16="http://schemas.microsoft.com/office/drawing/2014/main" xmlns="" val="3060790854"/>
                    </a:ext>
                  </a:extLst>
                </a:gridCol>
                <a:gridCol w="3046252">
                  <a:extLst>
                    <a:ext uri="{9D8B030D-6E8A-4147-A177-3AD203B41FA5}">
                      <a16:colId xmlns:a16="http://schemas.microsoft.com/office/drawing/2014/main" xmlns="" val="20001"/>
                    </a:ext>
                  </a:extLst>
                </a:gridCol>
              </a:tblGrid>
              <a:tr h="463041">
                <a:tc>
                  <a:txBody>
                    <a:bodyPr/>
                    <a:lstStyle/>
                    <a:p>
                      <a:endParaRPr 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Calibri"/>
                          <a:cs typeface="Calibri"/>
                        </a:rPr>
                        <a:t>Discrete</a:t>
                      </a:r>
                      <a:r>
                        <a:rPr lang="en-US" baseline="0" dirty="0">
                          <a:latin typeface="Calibri"/>
                          <a:cs typeface="Calibri"/>
                        </a:rPr>
                        <a:t> Output</a:t>
                      </a:r>
                      <a:endParaRPr lang="en-US" dirty="0">
                        <a:latin typeface="Calibri"/>
                        <a:cs typeface="Calibri"/>
                      </a:endParaRPr>
                    </a:p>
                  </a:txBody>
                  <a:tcPr/>
                </a:tc>
                <a:tc>
                  <a:txBody>
                    <a:bodyPr/>
                    <a:lstStyle/>
                    <a:p>
                      <a:pPr algn="ctr"/>
                      <a:r>
                        <a:rPr lang="en-US" dirty="0">
                          <a:latin typeface="Calibri"/>
                          <a:cs typeface="Calibri"/>
                        </a:rPr>
                        <a:t>Continuous</a:t>
                      </a:r>
                      <a:r>
                        <a:rPr lang="en-US" baseline="0" dirty="0">
                          <a:latin typeface="Calibri"/>
                          <a:cs typeface="Calibri"/>
                        </a:rPr>
                        <a:t> Output</a:t>
                      </a:r>
                      <a:endParaRPr lang="en-US" dirty="0">
                        <a:latin typeface="Calibri"/>
                        <a:cs typeface="Calibri"/>
                      </a:endParaRPr>
                    </a:p>
                  </a:txBody>
                  <a:tcPr/>
                </a:tc>
                <a:extLst>
                  <a:ext uri="{0D108BD9-81ED-4DB2-BD59-A6C34878D82A}">
                    <a16:rowId xmlns:a16="http://schemas.microsoft.com/office/drawing/2014/main" xmlns="" val="10000"/>
                  </a:ext>
                </a:extLst>
              </a:tr>
              <a:tr h="2566161">
                <a:tc>
                  <a:txBody>
                    <a:bodyPr/>
                    <a:lstStyle/>
                    <a:p>
                      <a:pPr algn="ctr"/>
                      <a:r>
                        <a:rPr lang="en-US" sz="2000" dirty="0">
                          <a:latin typeface="Calibri"/>
                          <a:cs typeface="Calibri"/>
                        </a:rPr>
                        <a:t>Supervised Learning</a:t>
                      </a:r>
                    </a:p>
                    <a:p>
                      <a:pPr algn="ctr"/>
                      <a:r>
                        <a:rPr lang="en-US" sz="1200" dirty="0">
                          <a:latin typeface="Calibri"/>
                          <a:cs typeface="Calibri"/>
                        </a:rPr>
                        <a:t>(require Ground-Truth</a:t>
                      </a:r>
                      <a:r>
                        <a:rPr lang="en-US" sz="1200" baseline="0" dirty="0">
                          <a:latin typeface="Calibri"/>
                          <a:cs typeface="Calibri"/>
                        </a:rPr>
                        <a:t>)</a:t>
                      </a:r>
                      <a:endParaRPr lang="en-US" sz="1200" dirty="0">
                        <a:latin typeface="Calibri"/>
                        <a:cs typeface="Calibri"/>
                      </a:endParaRPr>
                    </a:p>
                  </a:txBody>
                  <a:tcPr anchor="ctr"/>
                </a:tc>
                <a:tc>
                  <a:txBody>
                    <a:bodyPr/>
                    <a:lstStyle/>
                    <a:p>
                      <a:pPr marL="112713" indent="-112713">
                        <a:buFont typeface="Arial"/>
                        <a:buChar char="•"/>
                        <a:tabLst>
                          <a:tab pos="66675" algn="l"/>
                          <a:tab pos="138113" algn="l"/>
                          <a:tab pos="169863"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b="1" dirty="0">
                          <a:solidFill>
                            <a:srgbClr val="7F7F7F"/>
                          </a:solidFill>
                        </a:rPr>
                        <a:t>Classification</a:t>
                      </a:r>
                      <a:r>
                        <a:rPr lang="en-US" sz="1400" dirty="0">
                          <a:solidFill>
                            <a:srgbClr val="7F7F7F"/>
                          </a:solidFill>
                        </a:rPr>
                        <a:t> (outcome is discrete)</a:t>
                      </a:r>
                    </a:p>
                    <a:p>
                      <a:pPr marL="365760" lvl="1" indent="-112713">
                        <a:buFont typeface="Arial"/>
                        <a:buChar char="•"/>
                        <a:tabLst>
                          <a:tab pos="66675" algn="l"/>
                          <a:tab pos="138113" algn="l"/>
                          <a:tab pos="169863"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dirty="0">
                          <a:solidFill>
                            <a:srgbClr val="7F7F7F"/>
                          </a:solidFill>
                        </a:rPr>
                        <a:t>Binary Classification</a:t>
                      </a:r>
                    </a:p>
                    <a:p>
                      <a:pPr marL="649224" lvl="1" indent="-173736">
                        <a:buFont typeface="Arial" panose="020B0604020202020204" pitchFamily="34" charset="0"/>
                        <a:buChar char="•"/>
                        <a:tabLst>
                          <a:tab pos="66675" algn="l"/>
                          <a:tab pos="138113" algn="l"/>
                          <a:tab pos="169863"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dirty="0">
                          <a:solidFill>
                            <a:srgbClr val="7F7F7F"/>
                          </a:solidFill>
                        </a:rPr>
                        <a:t>Linear</a:t>
                      </a:r>
                      <a:r>
                        <a:rPr lang="en-US" sz="1400" baseline="0" dirty="0">
                          <a:solidFill>
                            <a:srgbClr val="7F7F7F"/>
                          </a:solidFill>
                        </a:rPr>
                        <a:t> Models (Logistic Regression)</a:t>
                      </a:r>
                    </a:p>
                    <a:p>
                      <a:pPr marL="649224" lvl="1" indent="-173736">
                        <a:buFont typeface="Arial" panose="020B0604020202020204" pitchFamily="34" charset="0"/>
                        <a:buChar char="•"/>
                        <a:tabLst>
                          <a:tab pos="66675" algn="l"/>
                          <a:tab pos="138113" algn="l"/>
                          <a:tab pos="169863"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baseline="0" dirty="0">
                          <a:solidFill>
                            <a:srgbClr val="7F7F7F"/>
                          </a:solidFill>
                        </a:rPr>
                        <a:t>Decision Trees</a:t>
                      </a:r>
                    </a:p>
                    <a:p>
                      <a:pPr marL="649224" lvl="1" indent="-173736">
                        <a:buFont typeface="Arial" panose="020B0604020202020204" pitchFamily="34" charset="0"/>
                        <a:buChar char="•"/>
                        <a:tabLst>
                          <a:tab pos="66675" algn="l"/>
                          <a:tab pos="138113" algn="l"/>
                          <a:tab pos="169863"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baseline="0" dirty="0">
                          <a:solidFill>
                            <a:srgbClr val="7F7F7F"/>
                          </a:solidFill>
                        </a:rPr>
                        <a:t>Naïve Bayes</a:t>
                      </a:r>
                    </a:p>
                    <a:p>
                      <a:pPr marL="457200" lvl="1" indent="0">
                        <a:buFont typeface="Arial"/>
                        <a:buNone/>
                        <a:tabLst>
                          <a:tab pos="66675" algn="l"/>
                          <a:tab pos="138113" algn="l"/>
                          <a:tab pos="169863"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endParaRPr lang="en-US" sz="1400" dirty="0">
                        <a:solidFill>
                          <a:srgbClr val="7F7F7F"/>
                        </a:solidFill>
                      </a:endParaRPr>
                    </a:p>
                    <a:p>
                      <a:pPr marL="365760" marR="0" lvl="6" indent="-109728" algn="l" defTabSz="457200" rtl="0" eaLnBrk="1" fontAlgn="auto" latinLnBrk="0" hangingPunct="1">
                        <a:lnSpc>
                          <a:spcPct val="100000"/>
                        </a:lnSpc>
                        <a:spcBef>
                          <a:spcPts val="0"/>
                        </a:spcBef>
                        <a:spcAft>
                          <a:spcPts val="0"/>
                        </a:spcAft>
                        <a:buClrTx/>
                        <a:buSzTx/>
                        <a:buFont typeface="Arial"/>
                        <a:buChar char="•"/>
                        <a:tabLst>
                          <a:tab pos="169863" algn="l"/>
                          <a:tab pos="347663" algn="l"/>
                          <a:tab pos="396875"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lang="en-US" sz="1400" dirty="0">
                          <a:solidFill>
                            <a:srgbClr val="7F7F7F"/>
                          </a:solidFill>
                        </a:rPr>
                        <a:t>Multi</a:t>
                      </a:r>
                      <a:r>
                        <a:rPr lang="en-US" sz="1400" baseline="0" dirty="0">
                          <a:solidFill>
                            <a:srgbClr val="7F7F7F"/>
                          </a:solidFill>
                        </a:rPr>
                        <a:t> class</a:t>
                      </a:r>
                      <a:r>
                        <a:rPr lang="en-US" sz="1400" dirty="0">
                          <a:solidFill>
                            <a:srgbClr val="7F7F7F"/>
                          </a:solidFill>
                        </a:rPr>
                        <a:t> Classification</a:t>
                      </a:r>
                    </a:p>
                    <a:p>
                      <a:pPr marL="566928" marR="0" lvl="7" indent="-109728" algn="l" defTabSz="457200" rtl="0" eaLnBrk="1" fontAlgn="auto" latinLnBrk="0" hangingPunct="1">
                        <a:lnSpc>
                          <a:spcPct val="100000"/>
                        </a:lnSpc>
                        <a:spcBef>
                          <a:spcPts val="0"/>
                        </a:spcBef>
                        <a:spcAft>
                          <a:spcPts val="0"/>
                        </a:spcAft>
                        <a:buClrTx/>
                        <a:buSzTx/>
                        <a:buFont typeface="Arial"/>
                        <a:buChar char="•"/>
                        <a:tabLst>
                          <a:tab pos="169863" algn="l"/>
                          <a:tab pos="347663" algn="l"/>
                          <a:tab pos="396875"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lang="en-US" sz="1400" dirty="0">
                          <a:solidFill>
                            <a:srgbClr val="7F7F7F"/>
                          </a:solidFill>
                        </a:rPr>
                        <a:t>Decision Trees</a:t>
                      </a:r>
                    </a:p>
                    <a:p>
                      <a:pPr marL="566928" marR="0" lvl="7" indent="-109728" algn="l" defTabSz="457200" rtl="0" eaLnBrk="1" fontAlgn="auto" latinLnBrk="0" hangingPunct="1">
                        <a:lnSpc>
                          <a:spcPct val="100000"/>
                        </a:lnSpc>
                        <a:spcBef>
                          <a:spcPts val="0"/>
                        </a:spcBef>
                        <a:spcAft>
                          <a:spcPts val="0"/>
                        </a:spcAft>
                        <a:buClrTx/>
                        <a:buSzTx/>
                        <a:buFont typeface="Arial"/>
                        <a:buChar char="•"/>
                        <a:tabLst>
                          <a:tab pos="169863" algn="l"/>
                          <a:tab pos="347663" algn="l"/>
                          <a:tab pos="396875"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lang="en-US" sz="1400" dirty="0">
                          <a:solidFill>
                            <a:srgbClr val="7F7F7F"/>
                          </a:solidFill>
                        </a:rPr>
                        <a:t>Naïve Bayes</a:t>
                      </a:r>
                    </a:p>
                    <a:p>
                      <a:pPr marL="566928" marR="0" lvl="7" indent="-109728" algn="l" defTabSz="457200" rtl="0" eaLnBrk="1" fontAlgn="auto" latinLnBrk="0" hangingPunct="1">
                        <a:lnSpc>
                          <a:spcPct val="100000"/>
                        </a:lnSpc>
                        <a:spcBef>
                          <a:spcPts val="0"/>
                        </a:spcBef>
                        <a:spcAft>
                          <a:spcPts val="0"/>
                        </a:spcAft>
                        <a:buClrTx/>
                        <a:buSzTx/>
                        <a:buFont typeface="Arial"/>
                        <a:buChar char="•"/>
                        <a:tabLst>
                          <a:tab pos="169863" algn="l"/>
                          <a:tab pos="347663" algn="l"/>
                          <a:tab pos="396875"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lang="en-US" sz="1400" dirty="0">
                          <a:solidFill>
                            <a:srgbClr val="7F7F7F"/>
                          </a:solidFill>
                        </a:rPr>
                        <a:t>K-NN</a:t>
                      </a:r>
                    </a:p>
                  </a:txBody>
                  <a:tcPr/>
                </a:tc>
                <a:tc>
                  <a:txBody>
                    <a:bodyPr/>
                    <a:lstStyle/>
                    <a:p>
                      <a:pPr marL="169863" indent="-169863">
                        <a:buFont typeface="Arial"/>
                        <a:buChar char="•"/>
                        <a:tabLst>
                          <a:tab pos="66675" algn="l"/>
                          <a:tab pos="169863"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b="1" dirty="0">
                          <a:solidFill>
                            <a:srgbClr val="7F7F7F"/>
                          </a:solidFill>
                        </a:rPr>
                        <a:t>Regression</a:t>
                      </a:r>
                    </a:p>
                    <a:p>
                      <a:pPr marL="0" lvl="6" indent="0">
                        <a:buFont typeface="Arial"/>
                        <a:buNone/>
                        <a:tabLst>
                          <a:tab pos="169863" algn="l"/>
                          <a:tab pos="347663" algn="l"/>
                          <a:tab pos="396875"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dirty="0">
                          <a:solidFill>
                            <a:srgbClr val="7F7F7F"/>
                          </a:solidFill>
                        </a:rPr>
                        <a:t>  -</a:t>
                      </a:r>
                      <a:r>
                        <a:rPr lang="en-US" sz="1400" baseline="0" dirty="0">
                          <a:solidFill>
                            <a:srgbClr val="7F7F7F"/>
                          </a:solidFill>
                        </a:rPr>
                        <a:t> Linear</a:t>
                      </a:r>
                    </a:p>
                    <a:p>
                      <a:pPr marL="285750" lvl="6" indent="-285750">
                        <a:buFontTx/>
                        <a:buChar char="-"/>
                        <a:tabLst>
                          <a:tab pos="169863" algn="l"/>
                          <a:tab pos="347663" algn="l"/>
                          <a:tab pos="396875"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baseline="0" dirty="0">
                          <a:solidFill>
                            <a:srgbClr val="7F7F7F"/>
                          </a:solidFill>
                        </a:rPr>
                        <a:t>Ridge</a:t>
                      </a:r>
                    </a:p>
                    <a:p>
                      <a:pPr marL="285750" lvl="6" indent="-285750">
                        <a:buFontTx/>
                        <a:buChar char="-"/>
                        <a:tabLst>
                          <a:tab pos="169863" algn="l"/>
                          <a:tab pos="347663" algn="l"/>
                          <a:tab pos="396875"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baseline="0" dirty="0">
                          <a:solidFill>
                            <a:srgbClr val="7F7F7F"/>
                          </a:solidFill>
                        </a:rPr>
                        <a:t>Lasso</a:t>
                      </a:r>
                    </a:p>
                    <a:p>
                      <a:pPr marL="285750" lvl="6" indent="-285750">
                        <a:buFontTx/>
                        <a:buChar char="-"/>
                        <a:tabLst>
                          <a:tab pos="169863" algn="l"/>
                          <a:tab pos="347663" algn="l"/>
                          <a:tab pos="396875"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endParaRPr lang="en-US" sz="1400" baseline="0" dirty="0">
                        <a:solidFill>
                          <a:srgbClr val="7F7F7F"/>
                        </a:solidFill>
                      </a:endParaRPr>
                    </a:p>
                    <a:p>
                      <a:pPr marL="169863" marR="0" lvl="0" indent="-169863" algn="l" defTabSz="457200" rtl="0" eaLnBrk="1" fontAlgn="auto" latinLnBrk="0" hangingPunct="1">
                        <a:lnSpc>
                          <a:spcPct val="100000"/>
                        </a:lnSpc>
                        <a:spcBef>
                          <a:spcPts val="0"/>
                        </a:spcBef>
                        <a:spcAft>
                          <a:spcPts val="0"/>
                        </a:spcAft>
                        <a:buClrTx/>
                        <a:buSzTx/>
                        <a:buFont typeface="Arial"/>
                        <a:buChar char="•"/>
                        <a:tabLst>
                          <a:tab pos="66675" algn="l"/>
                          <a:tab pos="169863"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kumimoji="0" lang="en-US" sz="1400" b="1" i="0" u="none" strike="noStrike" kern="1200" cap="none" spc="0" normalizeH="0" baseline="0" noProof="0" dirty="0">
                          <a:ln>
                            <a:noFill/>
                          </a:ln>
                          <a:solidFill>
                            <a:srgbClr val="7F7F7F"/>
                          </a:solidFill>
                          <a:effectLst/>
                          <a:uLnTx/>
                          <a:uFillTx/>
                          <a:latin typeface="+mn-lt"/>
                          <a:ea typeface="+mn-ea"/>
                          <a:cs typeface="+mn-cs"/>
                        </a:rPr>
                        <a:t>Decision Trees</a:t>
                      </a:r>
                    </a:p>
                    <a:p>
                      <a:pPr marL="356616" marR="0" lvl="1" indent="-169863" algn="l" defTabSz="457200" rtl="0" eaLnBrk="1" fontAlgn="auto" latinLnBrk="0" hangingPunct="1">
                        <a:lnSpc>
                          <a:spcPct val="100000"/>
                        </a:lnSpc>
                        <a:spcBef>
                          <a:spcPts val="0"/>
                        </a:spcBef>
                        <a:spcAft>
                          <a:spcPts val="0"/>
                        </a:spcAft>
                        <a:buClrTx/>
                        <a:buSzTx/>
                        <a:buFont typeface="Arial"/>
                        <a:buChar char="•"/>
                        <a:tabLst>
                          <a:tab pos="66675" algn="l"/>
                          <a:tab pos="169863"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kumimoji="0" lang="en-US" sz="1400" b="0" i="0" u="none" strike="noStrike" kern="1200" cap="none" spc="0" normalizeH="0" baseline="0" noProof="0" dirty="0">
                          <a:ln>
                            <a:noFill/>
                          </a:ln>
                          <a:solidFill>
                            <a:srgbClr val="7F7F7F"/>
                          </a:solidFill>
                          <a:effectLst/>
                          <a:uLnTx/>
                          <a:uFillTx/>
                          <a:latin typeface="+mn-lt"/>
                          <a:ea typeface="+mn-ea"/>
                          <a:cs typeface="+mn-cs"/>
                        </a:rPr>
                        <a:t>Random Forest</a:t>
                      </a:r>
                    </a:p>
                    <a:p>
                      <a:pPr marL="356616" marR="0" lvl="1" indent="-169863" algn="l" defTabSz="457200" rtl="0" eaLnBrk="1" fontAlgn="auto" latinLnBrk="0" hangingPunct="1">
                        <a:lnSpc>
                          <a:spcPct val="100000"/>
                        </a:lnSpc>
                        <a:spcBef>
                          <a:spcPts val="0"/>
                        </a:spcBef>
                        <a:spcAft>
                          <a:spcPts val="0"/>
                        </a:spcAft>
                        <a:buClrTx/>
                        <a:buSzTx/>
                        <a:buFont typeface="Arial"/>
                        <a:buChar char="•"/>
                        <a:tabLst>
                          <a:tab pos="66675" algn="l"/>
                          <a:tab pos="169863"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kumimoji="0" lang="en-US" sz="1400" b="0" i="0" u="none" strike="noStrike" kern="1200" cap="none" spc="0" normalizeH="0" baseline="0" noProof="0" dirty="0">
                          <a:ln>
                            <a:noFill/>
                          </a:ln>
                          <a:solidFill>
                            <a:srgbClr val="7F7F7F"/>
                          </a:solidFill>
                          <a:effectLst/>
                          <a:uLnTx/>
                          <a:uFillTx/>
                          <a:latin typeface="+mn-lt"/>
                          <a:ea typeface="+mn-ea"/>
                          <a:cs typeface="+mn-cs"/>
                        </a:rPr>
                        <a:t>Gradient Boosted Trees</a:t>
                      </a:r>
                    </a:p>
                    <a:p>
                      <a:pPr marL="285750" lvl="6" indent="-285750">
                        <a:buFontTx/>
                        <a:buChar char="-"/>
                        <a:tabLst>
                          <a:tab pos="169863" algn="l"/>
                          <a:tab pos="347663" algn="l"/>
                          <a:tab pos="396875"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endParaRPr lang="en-US" sz="1400" baseline="0" dirty="0">
                        <a:solidFill>
                          <a:srgbClr val="7F7F7F"/>
                        </a:solidFill>
                      </a:endParaRPr>
                    </a:p>
                  </a:txBody>
                  <a:tcPr/>
                </a:tc>
                <a:extLst>
                  <a:ext uri="{0D108BD9-81ED-4DB2-BD59-A6C34878D82A}">
                    <a16:rowId xmlns:a16="http://schemas.microsoft.com/office/drawing/2014/main" xmlns="" val="10001"/>
                  </a:ext>
                </a:extLst>
              </a:tr>
              <a:tr h="1497052">
                <a:tc>
                  <a:txBody>
                    <a:bodyPr/>
                    <a:lstStyle/>
                    <a:p>
                      <a:pPr marL="0" marR="0" lvl="0" indent="0" algn="ctr" defTabSz="171450" eaLnBrk="1" fontAlgn="auto" latinLnBrk="0" hangingPunct="1">
                        <a:lnSpc>
                          <a:spcPct val="100000"/>
                        </a:lnSpc>
                        <a:spcBef>
                          <a:spcPts val="0"/>
                        </a:spcBef>
                        <a:spcAft>
                          <a:spcPts val="0"/>
                        </a:spcAft>
                        <a:buClrTx/>
                        <a:buSzTx/>
                        <a:buFontTx/>
                        <a:buNone/>
                        <a:tabLst>
                          <a:tab pos="66675" algn="l"/>
                          <a:tab pos="138113" algn="l"/>
                          <a:tab pos="209550" algn="l"/>
                          <a:tab pos="280988"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kumimoji="0" lang="en-US" sz="2000" b="0" i="0" u="none" strike="noStrike" kern="0" cap="none" spc="0" normalizeH="0" baseline="0" noProof="0" dirty="0">
                          <a:ln>
                            <a:noFill/>
                          </a:ln>
                          <a:solidFill>
                            <a:srgbClr val="000000"/>
                          </a:solidFill>
                          <a:effectLst/>
                          <a:uLnTx/>
                          <a:uFillTx/>
                          <a:latin typeface="Calibri"/>
                          <a:ea typeface="+mn-ea"/>
                          <a:cs typeface="Calibri"/>
                          <a:sym typeface="Arial"/>
                        </a:rPr>
                        <a:t>Unsupervised Learning</a:t>
                      </a:r>
                    </a:p>
                    <a:p>
                      <a:pPr marL="0" marR="0" lvl="0" indent="0" algn="ctr" defTabSz="171450" eaLnBrk="1" fontAlgn="auto" latinLnBrk="0" hangingPunct="1">
                        <a:lnSpc>
                          <a:spcPct val="100000"/>
                        </a:lnSpc>
                        <a:spcBef>
                          <a:spcPts val="0"/>
                        </a:spcBef>
                        <a:spcAft>
                          <a:spcPts val="0"/>
                        </a:spcAft>
                        <a:buClrTx/>
                        <a:buSzTx/>
                        <a:buFontTx/>
                        <a:buNone/>
                        <a:tabLst>
                          <a:tab pos="66675" algn="l"/>
                          <a:tab pos="138113" algn="l"/>
                          <a:tab pos="209550" algn="l"/>
                          <a:tab pos="280988"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sym typeface="Arial"/>
                        </a:rPr>
                        <a:t>(no Ground-Truth data required)</a:t>
                      </a:r>
                    </a:p>
                  </a:txBody>
                  <a:tcPr marL="0" marR="0" anchor="ctr"/>
                </a:tc>
                <a:tc>
                  <a:txBody>
                    <a:bodyPr/>
                    <a:lstStyle/>
                    <a:p>
                      <a:pPr marL="173736" marR="0" lvl="0" indent="-173736" algn="l" defTabSz="457200" rtl="0" eaLnBrk="1" fontAlgn="auto" latinLnBrk="0" hangingPunct="1">
                        <a:lnSpc>
                          <a:spcPct val="100000"/>
                        </a:lnSpc>
                        <a:spcBef>
                          <a:spcPts val="0"/>
                        </a:spcBef>
                        <a:spcAft>
                          <a:spcPts val="0"/>
                        </a:spcAft>
                        <a:buClrTx/>
                        <a:buSzTx/>
                        <a:buFont typeface="Arial" panose="020B0604020202020204" pitchFamily="34" charset="0"/>
                        <a:buChar char="•"/>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lang="en-US" sz="1400" dirty="0">
                          <a:solidFill>
                            <a:srgbClr val="7F7F7F"/>
                          </a:solidFill>
                        </a:rPr>
                        <a:t>Clustering</a:t>
                      </a:r>
                    </a:p>
                    <a:p>
                      <a:pPr marL="0" marR="0" lvl="0" indent="0" algn="l" defTabSz="457200" rtl="0" eaLnBrk="1" fontAlgn="auto" latinLnBrk="0" hangingPunct="1">
                        <a:lnSpc>
                          <a:spcPct val="100000"/>
                        </a:lnSpc>
                        <a:spcBef>
                          <a:spcPts val="0"/>
                        </a:spcBef>
                        <a:spcAft>
                          <a:spcPts val="0"/>
                        </a:spcAft>
                        <a:buClrTx/>
                        <a:buSzTx/>
                        <a:buFont typeface="Arial"/>
                        <a:buNone/>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lang="en-US" sz="1400" dirty="0">
                          <a:solidFill>
                            <a:srgbClr val="7F7F7F"/>
                          </a:solidFill>
                        </a:rPr>
                        <a:t>     - k-means</a:t>
                      </a:r>
                      <a:endParaRPr lang="en-US" sz="1400" baseline="0" dirty="0">
                        <a:solidFill>
                          <a:srgbClr val="7F7F7F"/>
                        </a:solidFill>
                      </a:endParaRPr>
                    </a:p>
                    <a:p>
                      <a:pPr marL="0" marR="0" lvl="0" indent="0" algn="l" defTabSz="457200" rtl="0" eaLnBrk="1" fontAlgn="auto" latinLnBrk="0" hangingPunct="1">
                        <a:lnSpc>
                          <a:spcPct val="100000"/>
                        </a:lnSpc>
                        <a:spcBef>
                          <a:spcPts val="0"/>
                        </a:spcBef>
                        <a:spcAft>
                          <a:spcPts val="0"/>
                        </a:spcAft>
                        <a:buClrTx/>
                        <a:buSzTx/>
                        <a:buFont typeface="Arial"/>
                        <a:buNone/>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endParaRPr lang="en-US" sz="1400" dirty="0">
                        <a:solidFill>
                          <a:srgbClr val="7F7F7F"/>
                        </a:solidFill>
                      </a:endParaRPr>
                    </a:p>
                    <a:p>
                      <a:pPr marL="173736" marR="0" lvl="0" indent="-173736" algn="l" defTabSz="457200" rtl="0" eaLnBrk="1" fontAlgn="auto" latinLnBrk="0" hangingPunct="1">
                        <a:lnSpc>
                          <a:spcPct val="100000"/>
                        </a:lnSpc>
                        <a:spcBef>
                          <a:spcPts val="0"/>
                        </a:spcBef>
                        <a:spcAft>
                          <a:spcPts val="0"/>
                        </a:spcAft>
                        <a:buClrTx/>
                        <a:buSzTx/>
                        <a:buFont typeface="Arial" panose="020B0604020202020204" pitchFamily="34" charset="0"/>
                        <a:buChar char="•"/>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defRPr/>
                      </a:pPr>
                      <a:r>
                        <a:rPr lang="en-US" sz="1400" dirty="0">
                          <a:solidFill>
                            <a:srgbClr val="7F7F7F"/>
                          </a:solidFill>
                        </a:rPr>
                        <a:t>FP-Growth</a:t>
                      </a:r>
                    </a:p>
                    <a:p>
                      <a:pPr marL="0" indent="0">
                        <a:buFont typeface="Arial"/>
                        <a:buNone/>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endParaRPr lang="en-US" sz="1400" dirty="0">
                        <a:solidFill>
                          <a:srgbClr val="7F7F7F"/>
                        </a:solidFill>
                      </a:endParaRPr>
                    </a:p>
                  </a:txBody>
                  <a:tcPr/>
                </a:tc>
                <a:tc>
                  <a:txBody>
                    <a:bodyPr/>
                    <a:lstStyle/>
                    <a:p>
                      <a:pPr marL="169863" indent="-169863">
                        <a:buFont typeface="Arial"/>
                        <a:buChar char="•"/>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dirty="0">
                          <a:solidFill>
                            <a:srgbClr val="7F7F7F"/>
                          </a:solidFill>
                        </a:rPr>
                        <a:t>Clustering</a:t>
                      </a:r>
                    </a:p>
                    <a:p>
                      <a:pPr marL="0" indent="0">
                        <a:buFont typeface="Arial"/>
                        <a:buNone/>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dirty="0">
                          <a:solidFill>
                            <a:srgbClr val="7F7F7F"/>
                          </a:solidFill>
                        </a:rPr>
                        <a:t>    - k-means</a:t>
                      </a:r>
                    </a:p>
                    <a:p>
                      <a:pPr marL="0" indent="0">
                        <a:buFont typeface="Arial"/>
                        <a:buNone/>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baseline="0" dirty="0">
                          <a:solidFill>
                            <a:srgbClr val="7F7F7F"/>
                          </a:solidFill>
                        </a:rPr>
                        <a:t>    - Gaussian Mixture</a:t>
                      </a:r>
                    </a:p>
                    <a:p>
                      <a:pPr marL="0" indent="0">
                        <a:buFont typeface="Arial"/>
                        <a:buNone/>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endParaRPr lang="en-US" sz="1400" baseline="0" dirty="0">
                        <a:solidFill>
                          <a:srgbClr val="7F7F7F"/>
                        </a:solidFill>
                      </a:endParaRPr>
                    </a:p>
                    <a:p>
                      <a:pPr marL="169863" indent="-169863">
                        <a:buFont typeface="Arial"/>
                        <a:buChar char="•"/>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baseline="0" dirty="0">
                          <a:solidFill>
                            <a:srgbClr val="7F7F7F"/>
                          </a:solidFill>
                        </a:rPr>
                        <a:t>Dimensionality Reduction</a:t>
                      </a:r>
                    </a:p>
                    <a:p>
                      <a:pPr marL="0" indent="0">
                        <a:buFont typeface="Arial"/>
                        <a:buNone/>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baseline="0" dirty="0">
                          <a:solidFill>
                            <a:srgbClr val="7F7F7F"/>
                          </a:solidFill>
                        </a:rPr>
                        <a:t>    - PCA</a:t>
                      </a:r>
                    </a:p>
                    <a:p>
                      <a:pPr marL="0" indent="0">
                        <a:buFont typeface="Arial"/>
                        <a:buNone/>
                        <a:tabLst>
                          <a:tab pos="66675" algn="l"/>
                          <a:tab pos="112713" algn="l"/>
                          <a:tab pos="138113" algn="l"/>
                          <a:tab pos="209550" algn="l"/>
                          <a:tab pos="347663" algn="l"/>
                          <a:tab pos="423863" algn="l"/>
                          <a:tab pos="490538" algn="l"/>
                          <a:tab pos="561975" algn="l"/>
                          <a:tab pos="633413" algn="l"/>
                          <a:tab pos="704850" algn="l"/>
                          <a:tab pos="776288" algn="l"/>
                          <a:tab pos="847725" algn="l"/>
                          <a:tab pos="914400" algn="l"/>
                          <a:tab pos="985838" algn="l"/>
                          <a:tab pos="1057275" algn="l"/>
                          <a:tab pos="1128713" algn="l"/>
                          <a:tab pos="1200150" algn="l"/>
                          <a:tab pos="1271588" algn="l"/>
                          <a:tab pos="1343025" algn="l"/>
                          <a:tab pos="1409700" algn="l"/>
                        </a:tabLst>
                      </a:pPr>
                      <a:r>
                        <a:rPr lang="en-US" sz="1400" baseline="0" dirty="0">
                          <a:solidFill>
                            <a:srgbClr val="7F7F7F"/>
                          </a:solidFill>
                        </a:rPr>
                        <a:t>    - SVD</a:t>
                      </a:r>
                      <a:endParaRPr lang="en-US" sz="1400" dirty="0">
                        <a:solidFill>
                          <a:srgbClr val="7F7F7F"/>
                        </a:solidFill>
                      </a:endParaRP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45080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Supervised vs. Unsupervised Learning</a:t>
            </a:r>
          </a:p>
        </p:txBody>
      </p:sp>
      <p:pic>
        <p:nvPicPr>
          <p:cNvPr id="7170" name="Picture 2" descr="https://cdn-images-1.medium.com/max/800/1*3nfPT9oOadXZGpPSy6h7v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031" y="2471532"/>
            <a:ext cx="76200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685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p:txBody>
          <a:bodyPr/>
          <a:lstStyle/>
          <a:p>
            <a:pPr>
              <a:tabLst>
                <a:tab pos="9245822" algn="r"/>
              </a:tabLst>
            </a:pPr>
            <a:r>
              <a:rPr lang="en-US" dirty="0"/>
              <a:t>Classification – Decision tree</a:t>
            </a:r>
          </a:p>
        </p:txBody>
      </p:sp>
      <p:sp>
        <p:nvSpPr>
          <p:cNvPr id="25603" name="Rectangle 2"/>
          <p:cNvSpPr>
            <a:spLocks noGrp="1" noChangeArrowheads="1"/>
          </p:cNvSpPr>
          <p:nvPr>
            <p:ph type="body" idx="1"/>
          </p:nvPr>
        </p:nvSpPr>
        <p:spPr>
          <a:xfrm>
            <a:off x="270215" y="1273377"/>
            <a:ext cx="4763504" cy="5713413"/>
          </a:xfrm>
        </p:spPr>
        <p:txBody>
          <a:bodyPr/>
          <a:lstStyle/>
          <a:p>
            <a:pPr>
              <a:spcBef>
                <a:spcPts val="84"/>
              </a:spcBef>
              <a:spcAft>
                <a:spcPts val="168"/>
              </a:spcAft>
            </a:pPr>
            <a:r>
              <a:rPr lang="en-US" dirty="0"/>
              <a:t>Class variable (target) with two or more outcomes.</a:t>
            </a:r>
          </a:p>
          <a:p>
            <a:pPr>
              <a:spcBef>
                <a:spcPts val="84"/>
              </a:spcBef>
              <a:spcAft>
                <a:spcPts val="168"/>
              </a:spcAft>
            </a:pPr>
            <a:r>
              <a:rPr lang="en-US" dirty="0"/>
              <a:t>Splits records in a tree-like </a:t>
            </a:r>
            <a:br>
              <a:rPr lang="en-US" dirty="0"/>
            </a:br>
            <a:r>
              <a:rPr lang="en-US" dirty="0"/>
              <a:t>series of nodes along </a:t>
            </a:r>
            <a:br>
              <a:rPr lang="en-US" dirty="0"/>
            </a:br>
            <a:r>
              <a:rPr lang="en-US" dirty="0"/>
              <a:t>mutually-exclusive paths.</a:t>
            </a:r>
          </a:p>
          <a:p>
            <a:pPr lvl="1">
              <a:spcBef>
                <a:spcPts val="84"/>
              </a:spcBef>
              <a:spcAft>
                <a:spcPts val="168"/>
              </a:spcAft>
            </a:pPr>
            <a:r>
              <a:rPr lang="en-US" dirty="0"/>
              <a:t>Algorithm decides which </a:t>
            </a:r>
            <a:br>
              <a:rPr lang="en-US" dirty="0"/>
            </a:br>
            <a:r>
              <a:rPr lang="en-US" dirty="0"/>
              <a:t>variable and threshold value </a:t>
            </a:r>
            <a:br>
              <a:rPr lang="en-US" dirty="0"/>
            </a:br>
            <a:r>
              <a:rPr lang="en-US" dirty="0"/>
              <a:t>to use at each split</a:t>
            </a:r>
          </a:p>
          <a:p>
            <a:pPr lvl="1">
              <a:spcBef>
                <a:spcPts val="84"/>
              </a:spcBef>
              <a:spcAft>
                <a:spcPts val="168"/>
              </a:spcAft>
            </a:pPr>
            <a:r>
              <a:rPr lang="en-US" dirty="0"/>
              <a:t>New records are predicted </a:t>
            </a:r>
            <a:br>
              <a:rPr lang="en-US" dirty="0"/>
            </a:br>
            <a:r>
              <a:rPr lang="en-US" dirty="0"/>
              <a:t>(classified) based on the </a:t>
            </a:r>
            <a:br>
              <a:rPr lang="en-US" dirty="0"/>
            </a:br>
            <a:r>
              <a:rPr lang="en-US" dirty="0"/>
              <a:t>leaf assignment</a:t>
            </a:r>
          </a:p>
          <a:p>
            <a:pPr lvl="1">
              <a:spcBef>
                <a:spcPts val="84"/>
              </a:spcBef>
              <a:spcAft>
                <a:spcPts val="168"/>
              </a:spcAft>
            </a:pPr>
            <a:r>
              <a:rPr lang="en-US" dirty="0"/>
              <a:t>Accurate</a:t>
            </a:r>
          </a:p>
          <a:p>
            <a:pPr lvl="1">
              <a:spcBef>
                <a:spcPts val="84"/>
              </a:spcBef>
              <a:spcAft>
                <a:spcPts val="168"/>
              </a:spcAft>
            </a:pPr>
            <a:r>
              <a:rPr lang="en-US" dirty="0"/>
              <a:t>Explicit decision paths</a:t>
            </a:r>
          </a:p>
          <a:p>
            <a:pPr>
              <a:spcBef>
                <a:spcPts val="84"/>
              </a:spcBef>
              <a:spcAft>
                <a:spcPts val="168"/>
              </a:spcAft>
            </a:pPr>
            <a:r>
              <a:rPr lang="en-US" dirty="0"/>
              <a:t>Can also handle continuous target (“regression tree”).</a:t>
            </a:r>
          </a:p>
          <a:p>
            <a:pPr>
              <a:spcBef>
                <a:spcPts val="84"/>
              </a:spcBef>
              <a:spcAft>
                <a:spcPts val="168"/>
              </a:spcAft>
              <a:buNone/>
            </a:pPr>
            <a:endParaRPr lang="en-US" dirty="0"/>
          </a:p>
        </p:txBody>
      </p:sp>
      <p:grpSp>
        <p:nvGrpSpPr>
          <p:cNvPr id="2" name="Group 49"/>
          <p:cNvGrpSpPr/>
          <p:nvPr/>
        </p:nvGrpSpPr>
        <p:grpSpPr>
          <a:xfrm>
            <a:off x="4286250" y="1366391"/>
            <a:ext cx="4717901" cy="4578697"/>
            <a:chOff x="11734800" y="2652572"/>
            <a:chExt cx="12581069" cy="9157394"/>
          </a:xfrm>
        </p:grpSpPr>
        <p:sp>
          <p:nvSpPr>
            <p:cNvPr id="12" name="Rounded Rectangle 11"/>
            <p:cNvSpPr/>
            <p:nvPr/>
          </p:nvSpPr>
          <p:spPr>
            <a:xfrm>
              <a:off x="14537183" y="2652572"/>
              <a:ext cx="7560817" cy="782252"/>
            </a:xfrm>
            <a:prstGeom prst="roundRect">
              <a:avLst/>
            </a:prstGeom>
            <a:solidFill>
              <a:srgbClr val="FFFF99"/>
            </a:solidFill>
            <a:ln w="15875">
              <a:solidFill>
                <a:schemeClr val="tx1">
                  <a:lumMod val="85000"/>
                  <a:lumOff val="15000"/>
                </a:schemeClr>
              </a:solidFil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Days Since Previous Visit &lt;= 225 </a:t>
              </a:r>
            </a:p>
          </p:txBody>
        </p:sp>
        <p:cxnSp>
          <p:nvCxnSpPr>
            <p:cNvPr id="13" name="Elbow Connector 12"/>
            <p:cNvCxnSpPr>
              <a:stCxn id="12" idx="2"/>
              <a:endCxn id="14" idx="0"/>
            </p:cNvCxnSpPr>
            <p:nvPr/>
          </p:nvCxnSpPr>
          <p:spPr>
            <a:xfrm rot="5400000">
              <a:off x="15899526" y="2246010"/>
              <a:ext cx="1229254" cy="3606880"/>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2984480" y="4664078"/>
              <a:ext cx="3452461" cy="782252"/>
            </a:xfrm>
            <a:prstGeom prst="rect">
              <a:avLst/>
            </a:prstGeom>
            <a:solidFill>
              <a:srgbClr val="92D050">
                <a:alpha val="75000"/>
              </a:srgb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Readmit = No</a:t>
              </a:r>
            </a:p>
          </p:txBody>
        </p:sp>
        <p:cxnSp>
          <p:nvCxnSpPr>
            <p:cNvPr id="15" name="Elbow Connector 14"/>
            <p:cNvCxnSpPr>
              <a:stCxn id="12" idx="2"/>
              <a:endCxn id="16" idx="0"/>
            </p:cNvCxnSpPr>
            <p:nvPr/>
          </p:nvCxnSpPr>
          <p:spPr>
            <a:xfrm rot="16200000" flipH="1">
              <a:off x="18826163" y="2926253"/>
              <a:ext cx="1229254" cy="2246395"/>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6812101" y="4664078"/>
              <a:ext cx="7503768" cy="782252"/>
            </a:xfrm>
            <a:prstGeom prst="roundRect">
              <a:avLst/>
            </a:prstGeom>
            <a:solidFill>
              <a:srgbClr val="FFFF99"/>
            </a:solidFill>
            <a:ln w="15875">
              <a:solidFill>
                <a:schemeClr val="tx1">
                  <a:lumMod val="85000"/>
                  <a:lumOff val="15000"/>
                </a:schemeClr>
              </a:solidFil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Visits to Doctor in Past Year &lt;= 3</a:t>
              </a:r>
            </a:p>
          </p:txBody>
        </p:sp>
        <p:cxnSp>
          <p:nvCxnSpPr>
            <p:cNvPr id="17" name="Elbow Connector 16"/>
            <p:cNvCxnSpPr/>
            <p:nvPr/>
          </p:nvCxnSpPr>
          <p:spPr>
            <a:xfrm rot="5400000">
              <a:off x="17805884" y="5250767"/>
              <a:ext cx="1229254" cy="1620381"/>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6200000" flipH="1">
              <a:off x="19845327" y="4831703"/>
              <a:ext cx="1229254" cy="2458507"/>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880309" y="3489498"/>
              <a:ext cx="1086624" cy="584776"/>
            </a:xfrm>
            <a:prstGeom prst="rect">
              <a:avLst/>
            </a:prstGeom>
            <a:noFill/>
          </p:spPr>
          <p:txBody>
            <a:bodyPr wrap="none" rtlCol="0">
              <a:spAutoFit/>
            </a:bodyPr>
            <a:lstStyle/>
            <a:p>
              <a:r>
                <a:rPr lang="en-US" sz="1300" b="1" i="1" dirty="0"/>
                <a:t>No</a:t>
              </a:r>
            </a:p>
          </p:txBody>
        </p:sp>
        <p:sp>
          <p:nvSpPr>
            <p:cNvPr id="20" name="TextBox 19"/>
            <p:cNvSpPr txBox="1"/>
            <p:nvPr/>
          </p:nvSpPr>
          <p:spPr>
            <a:xfrm>
              <a:off x="18989429" y="3503470"/>
              <a:ext cx="1266843" cy="584776"/>
            </a:xfrm>
            <a:prstGeom prst="rect">
              <a:avLst/>
            </a:prstGeom>
            <a:noFill/>
          </p:spPr>
          <p:txBody>
            <a:bodyPr wrap="none" rtlCol="0">
              <a:spAutoFit/>
            </a:bodyPr>
            <a:lstStyle/>
            <a:p>
              <a:r>
                <a:rPr lang="en-US" sz="1300" b="1" i="1" dirty="0"/>
                <a:t>Yes</a:t>
              </a:r>
            </a:p>
          </p:txBody>
        </p:sp>
        <p:sp>
          <p:nvSpPr>
            <p:cNvPr id="29" name="Rounded Rectangle 28"/>
            <p:cNvSpPr/>
            <p:nvPr/>
          </p:nvSpPr>
          <p:spPr>
            <a:xfrm>
              <a:off x="15375312" y="6675584"/>
              <a:ext cx="4470015" cy="782252"/>
            </a:xfrm>
            <a:prstGeom prst="roundRect">
              <a:avLst/>
            </a:prstGeom>
            <a:solidFill>
              <a:srgbClr val="FFFF99"/>
            </a:solidFill>
            <a:ln w="15875">
              <a:solidFill>
                <a:schemeClr val="tx1">
                  <a:lumMod val="85000"/>
                  <a:lumOff val="15000"/>
                </a:schemeClr>
              </a:solidFil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Patient Age &lt;= 61</a:t>
              </a:r>
            </a:p>
          </p:txBody>
        </p:sp>
        <p:cxnSp>
          <p:nvCxnSpPr>
            <p:cNvPr id="30" name="Elbow Connector 29"/>
            <p:cNvCxnSpPr/>
            <p:nvPr/>
          </p:nvCxnSpPr>
          <p:spPr>
            <a:xfrm rot="5400000">
              <a:off x="16185503" y="7262273"/>
              <a:ext cx="1229254" cy="1620381"/>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rot="16200000" flipH="1">
              <a:off x="18224946" y="6843209"/>
              <a:ext cx="1229254" cy="2458507"/>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8440400" y="8712200"/>
              <a:ext cx="3781312" cy="782252"/>
            </a:xfrm>
            <a:prstGeom prst="rect">
              <a:avLst/>
            </a:prstGeom>
            <a:solidFill>
              <a:srgbClr val="FF7C80">
                <a:alpha val="75000"/>
              </a:srgb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Readmit = Yes</a:t>
              </a:r>
            </a:p>
          </p:txBody>
        </p:sp>
        <p:sp>
          <p:nvSpPr>
            <p:cNvPr id="36" name="Rounded Rectangle 35"/>
            <p:cNvSpPr/>
            <p:nvPr/>
          </p:nvSpPr>
          <p:spPr>
            <a:xfrm>
              <a:off x="15137842" y="8687090"/>
              <a:ext cx="1691963" cy="782252"/>
            </a:xfrm>
            <a:prstGeom prst="roundRect">
              <a:avLst/>
            </a:prstGeom>
            <a:solidFill>
              <a:srgbClr val="FFFF99">
                <a:alpha val="25000"/>
              </a:srgbClr>
            </a:solidFill>
            <a:ln w="15875">
              <a:solidFill>
                <a:schemeClr val="tx1">
                  <a:lumMod val="85000"/>
                  <a:lumOff val="15000"/>
                </a:schemeClr>
              </a:solidFill>
            </a:ln>
            <a:effectLst>
              <a:outerShdw blurRad="50800" dist="50800" dir="5400000" algn="ctr" rotWithShape="0">
                <a:schemeClr val="bg1">
                  <a:lumMod val="75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i="1" dirty="0">
                  <a:solidFill>
                    <a:schemeClr val="tx1"/>
                  </a:solidFill>
                </a:rPr>
                <a:t>Etc.</a:t>
              </a:r>
            </a:p>
          </p:txBody>
        </p:sp>
        <p:cxnSp>
          <p:nvCxnSpPr>
            <p:cNvPr id="37" name="Straight Connector 36"/>
            <p:cNvCxnSpPr/>
            <p:nvPr/>
          </p:nvCxnSpPr>
          <p:spPr>
            <a:xfrm>
              <a:off x="15977711" y="9469342"/>
              <a:ext cx="0" cy="5447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20837111" y="6689552"/>
              <a:ext cx="1691963" cy="782252"/>
            </a:xfrm>
            <a:prstGeom prst="roundRect">
              <a:avLst/>
            </a:prstGeom>
            <a:solidFill>
              <a:srgbClr val="FFFF99">
                <a:alpha val="25000"/>
              </a:srgbClr>
            </a:solidFill>
            <a:ln w="15875">
              <a:solidFill>
                <a:schemeClr val="tx1">
                  <a:lumMod val="85000"/>
                  <a:lumOff val="15000"/>
                </a:schemeClr>
              </a:solidFill>
            </a:ln>
            <a:effectLst>
              <a:outerShdw blurRad="50800" dist="50800" dir="5400000" algn="ctr" rotWithShape="0">
                <a:schemeClr val="bg1">
                  <a:lumMod val="75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i="1" dirty="0">
                  <a:solidFill>
                    <a:schemeClr val="tx1"/>
                  </a:solidFill>
                </a:rPr>
                <a:t>Etc.</a:t>
              </a:r>
            </a:p>
          </p:txBody>
        </p:sp>
        <p:cxnSp>
          <p:nvCxnSpPr>
            <p:cNvPr id="39" name="Straight Connector 38"/>
            <p:cNvCxnSpPr/>
            <p:nvPr/>
          </p:nvCxnSpPr>
          <p:spPr>
            <a:xfrm>
              <a:off x="21676980" y="7471804"/>
              <a:ext cx="0" cy="5447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3"/>
            <p:cNvSpPr txBox="1"/>
            <p:nvPr/>
          </p:nvSpPr>
          <p:spPr>
            <a:xfrm>
              <a:off x="19659600" y="10424972"/>
              <a:ext cx="3581400" cy="1384994"/>
            </a:xfrm>
            <a:prstGeom prst="rect">
              <a:avLst/>
            </a:prstGeom>
            <a:solidFill>
              <a:schemeClr val="bg2">
                <a:lumMod val="20000"/>
                <a:lumOff val="80000"/>
              </a:schemeClr>
            </a:solidFill>
            <a:ln>
              <a:solidFill>
                <a:schemeClr val="tx1">
                  <a:lumMod val="75000"/>
                  <a:lumOff val="25000"/>
                </a:schemeClr>
              </a:solidFill>
            </a:ln>
          </p:spPr>
          <p:txBody>
            <a:bodyPr wrap="square" rtlCol="0">
              <a:spAutoFit/>
            </a:bodyPr>
            <a:lstStyle/>
            <a:p>
              <a:pPr algn="ctr"/>
              <a:r>
                <a:rPr lang="en-US" sz="1300" b="1" i="1" dirty="0"/>
                <a:t>92% of patients are readmitted.</a:t>
              </a:r>
            </a:p>
          </p:txBody>
        </p:sp>
        <p:cxnSp>
          <p:nvCxnSpPr>
            <p:cNvPr id="42" name="Straight Arrow Connector 41"/>
            <p:cNvCxnSpPr>
              <a:stCxn id="41" idx="0"/>
            </p:cNvCxnSpPr>
            <p:nvPr/>
          </p:nvCxnSpPr>
          <p:spPr bwMode="auto">
            <a:xfrm flipH="1" flipV="1">
              <a:off x="21107400" y="9586772"/>
              <a:ext cx="342901" cy="838200"/>
            </a:xfrm>
            <a:prstGeom prst="straightConnector1">
              <a:avLst/>
            </a:prstGeom>
            <a:noFill/>
            <a:ln w="63500" cap="flat" cmpd="sng" algn="ctr">
              <a:solidFill>
                <a:srgbClr val="FF0000"/>
              </a:solidFill>
              <a:prstDash val="solid"/>
              <a:round/>
              <a:headEnd type="none" w="med" len="med"/>
              <a:tailEnd type="triangle"/>
            </a:ln>
            <a:effectLst/>
          </p:spPr>
        </p:cxnSp>
        <p:sp>
          <p:nvSpPr>
            <p:cNvPr id="53" name="TextBox 52"/>
            <p:cNvSpPr txBox="1"/>
            <p:nvPr/>
          </p:nvSpPr>
          <p:spPr>
            <a:xfrm>
              <a:off x="17861509" y="5497254"/>
              <a:ext cx="1086624" cy="584776"/>
            </a:xfrm>
            <a:prstGeom prst="rect">
              <a:avLst/>
            </a:prstGeom>
            <a:noFill/>
          </p:spPr>
          <p:txBody>
            <a:bodyPr wrap="none" rtlCol="0">
              <a:spAutoFit/>
            </a:bodyPr>
            <a:lstStyle/>
            <a:p>
              <a:r>
                <a:rPr lang="en-US" sz="1300" b="1" i="1" dirty="0"/>
                <a:t>No</a:t>
              </a:r>
            </a:p>
          </p:txBody>
        </p:sp>
        <p:sp>
          <p:nvSpPr>
            <p:cNvPr id="54" name="TextBox 53"/>
            <p:cNvSpPr txBox="1"/>
            <p:nvPr/>
          </p:nvSpPr>
          <p:spPr>
            <a:xfrm>
              <a:off x="20650200" y="5511226"/>
              <a:ext cx="1266843" cy="584776"/>
            </a:xfrm>
            <a:prstGeom prst="rect">
              <a:avLst/>
            </a:prstGeom>
            <a:noFill/>
          </p:spPr>
          <p:txBody>
            <a:bodyPr wrap="none" rtlCol="0">
              <a:spAutoFit/>
            </a:bodyPr>
            <a:lstStyle/>
            <a:p>
              <a:r>
                <a:rPr lang="en-US" sz="1300" b="1" i="1" dirty="0"/>
                <a:t>Yes</a:t>
              </a:r>
            </a:p>
          </p:txBody>
        </p:sp>
        <p:sp>
          <p:nvSpPr>
            <p:cNvPr id="55" name="TextBox 54"/>
            <p:cNvSpPr txBox="1"/>
            <p:nvPr/>
          </p:nvSpPr>
          <p:spPr>
            <a:xfrm>
              <a:off x="16337509" y="7529254"/>
              <a:ext cx="1086624" cy="584776"/>
            </a:xfrm>
            <a:prstGeom prst="rect">
              <a:avLst/>
            </a:prstGeom>
            <a:noFill/>
          </p:spPr>
          <p:txBody>
            <a:bodyPr wrap="none" rtlCol="0">
              <a:spAutoFit/>
            </a:bodyPr>
            <a:lstStyle/>
            <a:p>
              <a:r>
                <a:rPr lang="en-US" sz="1300" b="1" i="1" dirty="0"/>
                <a:t>No</a:t>
              </a:r>
            </a:p>
          </p:txBody>
        </p:sp>
        <p:sp>
          <p:nvSpPr>
            <p:cNvPr id="56" name="TextBox 55"/>
            <p:cNvSpPr txBox="1"/>
            <p:nvPr/>
          </p:nvSpPr>
          <p:spPr>
            <a:xfrm>
              <a:off x="18897600" y="7543226"/>
              <a:ext cx="1266843" cy="584776"/>
            </a:xfrm>
            <a:prstGeom prst="rect">
              <a:avLst/>
            </a:prstGeom>
            <a:noFill/>
          </p:spPr>
          <p:txBody>
            <a:bodyPr wrap="none" rtlCol="0">
              <a:spAutoFit/>
            </a:bodyPr>
            <a:lstStyle/>
            <a:p>
              <a:r>
                <a:rPr lang="en-US" sz="1300" b="1" i="1" dirty="0"/>
                <a:t>Yes</a:t>
              </a:r>
            </a:p>
          </p:txBody>
        </p:sp>
        <p:sp>
          <p:nvSpPr>
            <p:cNvPr id="46" name="TextBox 3"/>
            <p:cNvSpPr txBox="1"/>
            <p:nvPr/>
          </p:nvSpPr>
          <p:spPr>
            <a:xfrm>
              <a:off x="11734800" y="6462572"/>
              <a:ext cx="3296987" cy="1384994"/>
            </a:xfrm>
            <a:prstGeom prst="rect">
              <a:avLst/>
            </a:prstGeom>
            <a:solidFill>
              <a:schemeClr val="bg2">
                <a:lumMod val="20000"/>
                <a:lumOff val="80000"/>
              </a:schemeClr>
            </a:solidFill>
            <a:ln>
              <a:solidFill>
                <a:schemeClr val="tx1">
                  <a:lumMod val="75000"/>
                  <a:lumOff val="25000"/>
                </a:schemeClr>
              </a:solidFill>
            </a:ln>
          </p:spPr>
          <p:txBody>
            <a:bodyPr wrap="square" rtlCol="0">
              <a:spAutoFit/>
            </a:bodyPr>
            <a:lstStyle/>
            <a:p>
              <a:pPr algn="ctr"/>
              <a:r>
                <a:rPr lang="en-US" sz="1300" b="1" i="1" dirty="0"/>
                <a:t>10% of patients are readmitted.</a:t>
              </a:r>
            </a:p>
          </p:txBody>
        </p:sp>
        <p:cxnSp>
          <p:nvCxnSpPr>
            <p:cNvPr id="47" name="Straight Arrow Connector 46"/>
            <p:cNvCxnSpPr>
              <a:stCxn id="46" idx="0"/>
            </p:cNvCxnSpPr>
            <p:nvPr/>
          </p:nvCxnSpPr>
          <p:spPr bwMode="auto">
            <a:xfrm flipV="1">
              <a:off x="13383293" y="5471972"/>
              <a:ext cx="561307" cy="990600"/>
            </a:xfrm>
            <a:prstGeom prst="straightConnector1">
              <a:avLst/>
            </a:prstGeom>
            <a:noFill/>
            <a:ln w="63500" cap="flat" cmpd="sng" algn="ctr">
              <a:solidFill>
                <a:srgbClr val="FF0000"/>
              </a:solidFill>
              <a:prstDash val="solid"/>
              <a:round/>
              <a:headEnd type="none" w="med" len="med"/>
              <a:tailEnd type="triangle"/>
            </a:ln>
            <a:effectLst/>
          </p:spPr>
        </p:cxnSp>
      </p:grpSp>
      <p:grpSp>
        <p:nvGrpSpPr>
          <p:cNvPr id="51" name="Group 50"/>
          <p:cNvGrpSpPr/>
          <p:nvPr/>
        </p:nvGrpSpPr>
        <p:grpSpPr>
          <a:xfrm>
            <a:off x="7951389" y="581229"/>
            <a:ext cx="982183" cy="368861"/>
            <a:chOff x="10628352" y="1293699"/>
            <a:chExt cx="982183" cy="368861"/>
          </a:xfrm>
        </p:grpSpPr>
        <p:pic>
          <p:nvPicPr>
            <p:cNvPr id="52" name="Picture 2"/>
            <p:cNvPicPr>
              <a:picLocks noChangeAspect="1" noChangeArrowheads="1"/>
            </p:cNvPicPr>
            <p:nvPr/>
          </p:nvPicPr>
          <p:blipFill>
            <a:blip r:embed="rId3"/>
            <a:srcRect l="51498" t="61017"/>
            <a:stretch>
              <a:fillRect/>
            </a:stretch>
          </p:blipFill>
          <p:spPr bwMode="auto">
            <a:xfrm>
              <a:off x="10670995" y="1310334"/>
              <a:ext cx="917334" cy="352226"/>
            </a:xfrm>
            <a:prstGeom prst="rect">
              <a:avLst/>
            </a:prstGeom>
            <a:noFill/>
            <a:ln w="9525">
              <a:noFill/>
              <a:miter lim="800000"/>
              <a:headEnd/>
              <a:tailEnd/>
            </a:ln>
          </p:spPr>
        </p:pic>
        <p:sp>
          <p:nvSpPr>
            <p:cNvPr id="57" name="Rectangle 56"/>
            <p:cNvSpPr/>
            <p:nvPr/>
          </p:nvSpPr>
          <p:spPr>
            <a:xfrm>
              <a:off x="10961192" y="1293699"/>
              <a:ext cx="269539" cy="45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p:cNvSpPr/>
            <p:nvPr/>
          </p:nvSpPr>
          <p:spPr>
            <a:xfrm>
              <a:off x="11565612" y="1313422"/>
              <a:ext cx="44923" cy="3430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ectangle 58"/>
            <p:cNvSpPr/>
            <p:nvPr/>
          </p:nvSpPr>
          <p:spPr>
            <a:xfrm>
              <a:off x="10628352" y="1313422"/>
              <a:ext cx="44923" cy="3430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6159519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Documents and Settings\Shajahan\My Documents\Downloads\Request-4-06 (1)\head outline.png"/>
          <p:cNvPicPr>
            <a:picLocks noChangeAspect="1" noChangeArrowheads="1"/>
          </p:cNvPicPr>
          <p:nvPr/>
        </p:nvPicPr>
        <p:blipFill rotWithShape="1">
          <a:blip r:embed="rId2">
            <a:extLst>
              <a:ext uri="{28A0092B-C50C-407E-A947-70E740481C1C}">
                <a14:useLocalDpi xmlns:a14="http://schemas.microsoft.com/office/drawing/2010/main" val="0"/>
              </a:ext>
            </a:extLst>
          </a:blip>
          <a:srcRect l="1636" t="2141" r="1727"/>
          <a:stretch/>
        </p:blipFill>
        <p:spPr bwMode="auto">
          <a:xfrm>
            <a:off x="3010960" y="2184086"/>
            <a:ext cx="5334001" cy="3621175"/>
          </a:xfrm>
          <a:prstGeom prst="rect">
            <a:avLst/>
          </a:prstGeom>
          <a:noFill/>
        </p:spPr>
      </p:pic>
      <p:sp>
        <p:nvSpPr>
          <p:cNvPr id="4" name="Hexagon 3"/>
          <p:cNvSpPr/>
          <p:nvPr/>
        </p:nvSpPr>
        <p:spPr>
          <a:xfrm>
            <a:off x="4723164" y="2497014"/>
            <a:ext cx="712922" cy="614588"/>
          </a:xfrm>
          <a:prstGeom prst="hexagon">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Alchemy</a:t>
            </a:r>
            <a:br>
              <a:rPr lang="en-GB" sz="900" dirty="0">
                <a:solidFill>
                  <a:schemeClr val="tx1"/>
                </a:solidFill>
              </a:rPr>
            </a:br>
            <a:r>
              <a:rPr lang="en-GB" sz="900" dirty="0">
                <a:solidFill>
                  <a:schemeClr val="tx1"/>
                </a:solidFill>
              </a:rPr>
              <a:t>Language</a:t>
            </a:r>
          </a:p>
        </p:txBody>
      </p:sp>
      <p:sp>
        <p:nvSpPr>
          <p:cNvPr id="6" name="Hexagon 5"/>
          <p:cNvSpPr/>
          <p:nvPr/>
        </p:nvSpPr>
        <p:spPr>
          <a:xfrm>
            <a:off x="5408634" y="2338267"/>
            <a:ext cx="712922" cy="614588"/>
          </a:xfrm>
          <a:prstGeom prst="hexagon">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err="1">
                <a:solidFill>
                  <a:schemeClr val="tx1"/>
                </a:solidFill>
              </a:rPr>
              <a:t>Conversa</a:t>
            </a:r>
            <a:r>
              <a:rPr lang="en-GB" sz="900" dirty="0">
                <a:solidFill>
                  <a:schemeClr val="tx1"/>
                </a:solidFill>
              </a:rPr>
              <a:t>-</a:t>
            </a:r>
            <a:br>
              <a:rPr lang="en-GB" sz="900" dirty="0">
                <a:solidFill>
                  <a:schemeClr val="tx1"/>
                </a:solidFill>
              </a:rPr>
            </a:br>
            <a:r>
              <a:rPr lang="en-GB" sz="900" dirty="0" err="1">
                <a:solidFill>
                  <a:schemeClr val="tx1"/>
                </a:solidFill>
              </a:rPr>
              <a:t>tion</a:t>
            </a:r>
            <a:endParaRPr lang="en-GB" sz="900" dirty="0">
              <a:solidFill>
                <a:schemeClr val="tx1"/>
              </a:solidFill>
            </a:endParaRPr>
          </a:p>
        </p:txBody>
      </p:sp>
      <p:sp>
        <p:nvSpPr>
          <p:cNvPr id="7" name="Hexagon 6"/>
          <p:cNvSpPr/>
          <p:nvPr/>
        </p:nvSpPr>
        <p:spPr>
          <a:xfrm>
            <a:off x="6113409" y="2441189"/>
            <a:ext cx="712922" cy="614588"/>
          </a:xfrm>
          <a:prstGeom prst="hexagon">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Dialog</a:t>
            </a:r>
          </a:p>
        </p:txBody>
      </p:sp>
      <p:sp>
        <p:nvSpPr>
          <p:cNvPr id="8" name="Hexagon 7"/>
          <p:cNvSpPr/>
          <p:nvPr/>
        </p:nvSpPr>
        <p:spPr>
          <a:xfrm>
            <a:off x="6715752" y="2731411"/>
            <a:ext cx="712922" cy="614588"/>
          </a:xfrm>
          <a:prstGeom prst="hexagon">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Document</a:t>
            </a:r>
            <a:br>
              <a:rPr lang="en-GB" sz="900" dirty="0">
                <a:solidFill>
                  <a:schemeClr val="tx1"/>
                </a:solidFill>
              </a:rPr>
            </a:br>
            <a:r>
              <a:rPr lang="en-GB" sz="900" dirty="0">
                <a:solidFill>
                  <a:schemeClr val="tx1"/>
                </a:solidFill>
              </a:rPr>
              <a:t>Conversion</a:t>
            </a:r>
          </a:p>
        </p:txBody>
      </p:sp>
      <p:sp>
        <p:nvSpPr>
          <p:cNvPr id="9" name="Hexagon 8"/>
          <p:cNvSpPr/>
          <p:nvPr/>
        </p:nvSpPr>
        <p:spPr>
          <a:xfrm>
            <a:off x="7210838" y="3228106"/>
            <a:ext cx="712922" cy="614588"/>
          </a:xfrm>
          <a:prstGeom prst="hexagon">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Language</a:t>
            </a:r>
            <a:br>
              <a:rPr lang="en-GB" sz="900" dirty="0">
                <a:solidFill>
                  <a:schemeClr val="tx1"/>
                </a:solidFill>
              </a:rPr>
            </a:br>
            <a:r>
              <a:rPr lang="en-GB" sz="900" dirty="0">
                <a:solidFill>
                  <a:schemeClr val="tx1"/>
                </a:solidFill>
              </a:rPr>
              <a:t>Translator</a:t>
            </a:r>
          </a:p>
        </p:txBody>
      </p:sp>
      <p:sp>
        <p:nvSpPr>
          <p:cNvPr id="11" name="Hexagon 10"/>
          <p:cNvSpPr/>
          <p:nvPr/>
        </p:nvSpPr>
        <p:spPr>
          <a:xfrm>
            <a:off x="7365959" y="3889642"/>
            <a:ext cx="712922" cy="614588"/>
          </a:xfrm>
          <a:prstGeom prst="hexagon">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Natural</a:t>
            </a:r>
            <a:br>
              <a:rPr lang="en-GB" sz="900" dirty="0">
                <a:solidFill>
                  <a:schemeClr val="tx1"/>
                </a:solidFill>
              </a:rPr>
            </a:br>
            <a:r>
              <a:rPr lang="en-GB" sz="900" dirty="0">
                <a:solidFill>
                  <a:schemeClr val="tx1"/>
                </a:solidFill>
              </a:rPr>
              <a:t>Language</a:t>
            </a:r>
            <a:br>
              <a:rPr lang="en-GB" sz="900" dirty="0">
                <a:solidFill>
                  <a:schemeClr val="tx1"/>
                </a:solidFill>
              </a:rPr>
            </a:br>
            <a:r>
              <a:rPr lang="en-GB" sz="900" dirty="0">
                <a:solidFill>
                  <a:schemeClr val="tx1"/>
                </a:solidFill>
              </a:rPr>
              <a:t>Classifier</a:t>
            </a:r>
          </a:p>
        </p:txBody>
      </p:sp>
      <p:sp>
        <p:nvSpPr>
          <p:cNvPr id="12" name="Hexagon 11"/>
          <p:cNvSpPr/>
          <p:nvPr/>
        </p:nvSpPr>
        <p:spPr>
          <a:xfrm>
            <a:off x="7309424" y="4544251"/>
            <a:ext cx="712922" cy="614588"/>
          </a:xfrm>
          <a:prstGeom prst="hexagon">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Natural</a:t>
            </a:r>
            <a:br>
              <a:rPr lang="en-GB" sz="900" dirty="0">
                <a:solidFill>
                  <a:schemeClr val="tx1"/>
                </a:solidFill>
              </a:rPr>
            </a:br>
            <a:r>
              <a:rPr lang="en-GB" sz="900" dirty="0">
                <a:solidFill>
                  <a:schemeClr val="tx1"/>
                </a:solidFill>
              </a:rPr>
              <a:t>Language</a:t>
            </a:r>
          </a:p>
          <a:p>
            <a:pPr algn="ctr">
              <a:lnSpc>
                <a:spcPct val="85000"/>
              </a:lnSpc>
            </a:pPr>
            <a:r>
              <a:rPr lang="en-GB" sz="900" dirty="0">
                <a:solidFill>
                  <a:schemeClr val="tx1"/>
                </a:solidFill>
              </a:rPr>
              <a:t>Under-</a:t>
            </a:r>
            <a:br>
              <a:rPr lang="en-GB" sz="900" dirty="0">
                <a:solidFill>
                  <a:schemeClr val="tx1"/>
                </a:solidFill>
              </a:rPr>
            </a:br>
            <a:r>
              <a:rPr lang="en-GB" sz="900" dirty="0">
                <a:solidFill>
                  <a:schemeClr val="tx1"/>
                </a:solidFill>
              </a:rPr>
              <a:t>standing</a:t>
            </a:r>
          </a:p>
        </p:txBody>
      </p:sp>
      <p:sp>
        <p:nvSpPr>
          <p:cNvPr id="13" name="Hexagon 12"/>
          <p:cNvSpPr/>
          <p:nvPr/>
        </p:nvSpPr>
        <p:spPr>
          <a:xfrm>
            <a:off x="6985289" y="5190672"/>
            <a:ext cx="712922" cy="614588"/>
          </a:xfrm>
          <a:prstGeom prst="hexagon">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Personality</a:t>
            </a:r>
            <a:br>
              <a:rPr lang="en-GB" sz="900" dirty="0">
                <a:solidFill>
                  <a:schemeClr val="tx1"/>
                </a:solidFill>
              </a:rPr>
            </a:br>
            <a:r>
              <a:rPr lang="en-GB" sz="900" dirty="0">
                <a:solidFill>
                  <a:schemeClr val="tx1"/>
                </a:solidFill>
              </a:rPr>
              <a:t>Insights</a:t>
            </a:r>
          </a:p>
        </p:txBody>
      </p:sp>
      <p:sp>
        <p:nvSpPr>
          <p:cNvPr id="14" name="Hexagon 13"/>
          <p:cNvSpPr/>
          <p:nvPr/>
        </p:nvSpPr>
        <p:spPr>
          <a:xfrm>
            <a:off x="6211737" y="5152653"/>
            <a:ext cx="712922" cy="614588"/>
          </a:xfrm>
          <a:prstGeom prst="hexagon">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Retrieve</a:t>
            </a:r>
            <a:br>
              <a:rPr lang="en-GB" sz="900" dirty="0">
                <a:solidFill>
                  <a:schemeClr val="tx1"/>
                </a:solidFill>
              </a:rPr>
            </a:br>
            <a:r>
              <a:rPr lang="en-GB" sz="900" dirty="0">
                <a:solidFill>
                  <a:schemeClr val="tx1"/>
                </a:solidFill>
              </a:rPr>
              <a:t>and Rank</a:t>
            </a:r>
          </a:p>
        </p:txBody>
      </p:sp>
      <p:sp>
        <p:nvSpPr>
          <p:cNvPr id="15" name="Hexagon 14"/>
          <p:cNvSpPr/>
          <p:nvPr/>
        </p:nvSpPr>
        <p:spPr>
          <a:xfrm>
            <a:off x="5462675" y="5131870"/>
            <a:ext cx="712922" cy="614588"/>
          </a:xfrm>
          <a:prstGeom prst="hexagon">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Tone</a:t>
            </a:r>
            <a:br>
              <a:rPr lang="en-GB" sz="900" dirty="0">
                <a:solidFill>
                  <a:schemeClr val="tx1"/>
                </a:solidFill>
              </a:rPr>
            </a:br>
            <a:r>
              <a:rPr lang="en-GB" sz="900" dirty="0" err="1">
                <a:solidFill>
                  <a:schemeClr val="tx1"/>
                </a:solidFill>
              </a:rPr>
              <a:t>Analyzer</a:t>
            </a:r>
            <a:endParaRPr lang="en-GB" sz="900" dirty="0">
              <a:solidFill>
                <a:schemeClr val="tx1"/>
              </a:solidFill>
            </a:endParaRPr>
          </a:p>
        </p:txBody>
      </p:sp>
      <p:sp>
        <p:nvSpPr>
          <p:cNvPr id="16" name="Hexagon 15"/>
          <p:cNvSpPr/>
          <p:nvPr/>
        </p:nvSpPr>
        <p:spPr>
          <a:xfrm>
            <a:off x="4716830" y="5124943"/>
            <a:ext cx="712922" cy="614588"/>
          </a:xfrm>
          <a:prstGeom prst="hexagon">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Speech to</a:t>
            </a:r>
          </a:p>
          <a:p>
            <a:pPr algn="ctr">
              <a:lnSpc>
                <a:spcPct val="85000"/>
              </a:lnSpc>
            </a:pPr>
            <a:r>
              <a:rPr lang="en-GB" sz="900" dirty="0">
                <a:solidFill>
                  <a:schemeClr val="tx1"/>
                </a:solidFill>
              </a:rPr>
              <a:t>Text</a:t>
            </a:r>
          </a:p>
        </p:txBody>
      </p:sp>
      <p:sp>
        <p:nvSpPr>
          <p:cNvPr id="17" name="Hexagon 16"/>
          <p:cNvSpPr/>
          <p:nvPr/>
        </p:nvSpPr>
        <p:spPr>
          <a:xfrm>
            <a:off x="3765165" y="4497254"/>
            <a:ext cx="712922" cy="614588"/>
          </a:xfrm>
          <a:prstGeom prst="hexagon">
            <a:avLst/>
          </a:prstGeom>
          <a:noFill/>
          <a:ln w="9525">
            <a:solidFill>
              <a:srgbClr val="FFC00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Visual</a:t>
            </a:r>
            <a:br>
              <a:rPr lang="en-GB" sz="900" dirty="0">
                <a:solidFill>
                  <a:schemeClr val="tx1"/>
                </a:solidFill>
              </a:rPr>
            </a:br>
            <a:r>
              <a:rPr lang="en-GB" sz="900" dirty="0">
                <a:solidFill>
                  <a:schemeClr val="tx1"/>
                </a:solidFill>
              </a:rPr>
              <a:t>Recognition</a:t>
            </a:r>
          </a:p>
        </p:txBody>
      </p:sp>
      <p:sp>
        <p:nvSpPr>
          <p:cNvPr id="19" name="Hexagon 18"/>
          <p:cNvSpPr/>
          <p:nvPr/>
        </p:nvSpPr>
        <p:spPr>
          <a:xfrm>
            <a:off x="3938351" y="5148418"/>
            <a:ext cx="712922" cy="614588"/>
          </a:xfrm>
          <a:prstGeom prst="hexagon">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Text to</a:t>
            </a:r>
            <a:br>
              <a:rPr lang="en-GB" sz="900" dirty="0">
                <a:solidFill>
                  <a:schemeClr val="tx1"/>
                </a:solidFill>
              </a:rPr>
            </a:br>
            <a:r>
              <a:rPr lang="en-GB" sz="900" dirty="0">
                <a:solidFill>
                  <a:schemeClr val="tx1"/>
                </a:solidFill>
              </a:rPr>
              <a:t>Speech</a:t>
            </a:r>
          </a:p>
        </p:txBody>
      </p:sp>
      <p:sp>
        <p:nvSpPr>
          <p:cNvPr id="20" name="Hexagon 19"/>
          <p:cNvSpPr/>
          <p:nvPr/>
        </p:nvSpPr>
        <p:spPr>
          <a:xfrm>
            <a:off x="3834435" y="3853600"/>
            <a:ext cx="712922" cy="614588"/>
          </a:xfrm>
          <a:prstGeom prst="hexagon">
            <a:avLst/>
          </a:prstGeom>
          <a:noFill/>
          <a:ln w="9525">
            <a:solidFill>
              <a:srgbClr val="00B05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Alchemy-</a:t>
            </a:r>
            <a:br>
              <a:rPr lang="en-GB" sz="900" dirty="0">
                <a:solidFill>
                  <a:schemeClr val="tx1"/>
                </a:solidFill>
              </a:rPr>
            </a:br>
            <a:r>
              <a:rPr lang="en-GB" sz="900" dirty="0">
                <a:solidFill>
                  <a:schemeClr val="tx1"/>
                </a:solidFill>
              </a:rPr>
              <a:t>Data News</a:t>
            </a:r>
          </a:p>
        </p:txBody>
      </p:sp>
      <p:sp>
        <p:nvSpPr>
          <p:cNvPr id="21" name="Hexagon 20"/>
          <p:cNvSpPr/>
          <p:nvPr/>
        </p:nvSpPr>
        <p:spPr>
          <a:xfrm>
            <a:off x="3993762" y="3182234"/>
            <a:ext cx="712922" cy="614588"/>
          </a:xfrm>
          <a:prstGeom prst="hexagon">
            <a:avLst/>
          </a:prstGeom>
          <a:noFill/>
          <a:ln w="9525">
            <a:solidFill>
              <a:srgbClr val="00B05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Discovery</a:t>
            </a:r>
          </a:p>
        </p:txBody>
      </p:sp>
      <p:sp>
        <p:nvSpPr>
          <p:cNvPr id="22" name="Hexagon 21"/>
          <p:cNvSpPr/>
          <p:nvPr/>
        </p:nvSpPr>
        <p:spPr>
          <a:xfrm>
            <a:off x="4734980" y="3182234"/>
            <a:ext cx="712922" cy="614588"/>
          </a:xfrm>
          <a:prstGeom prst="hexagon">
            <a:avLst/>
          </a:prstGeom>
          <a:noFill/>
          <a:ln w="9525">
            <a:solidFill>
              <a:srgbClr val="00B05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a:solidFill>
                  <a:schemeClr val="tx1"/>
                </a:solidFill>
              </a:rPr>
              <a:t>Discovery</a:t>
            </a:r>
            <a:br>
              <a:rPr lang="en-GB" sz="900" dirty="0">
                <a:solidFill>
                  <a:schemeClr val="tx1"/>
                </a:solidFill>
              </a:rPr>
            </a:br>
            <a:r>
              <a:rPr lang="en-GB" sz="900" dirty="0">
                <a:solidFill>
                  <a:schemeClr val="tx1"/>
                </a:solidFill>
              </a:rPr>
              <a:t>News</a:t>
            </a:r>
          </a:p>
        </p:txBody>
      </p:sp>
      <p:sp>
        <p:nvSpPr>
          <p:cNvPr id="23" name="Hexagon 22"/>
          <p:cNvSpPr/>
          <p:nvPr/>
        </p:nvSpPr>
        <p:spPr>
          <a:xfrm>
            <a:off x="4472045" y="4468101"/>
            <a:ext cx="712922" cy="614588"/>
          </a:xfrm>
          <a:prstGeom prst="hexagon">
            <a:avLst/>
          </a:prstGeom>
          <a:noFill/>
          <a:ln w="9525">
            <a:solidFill>
              <a:srgbClr val="00B05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r>
              <a:rPr lang="en-GB" sz="900" dirty="0" err="1">
                <a:solidFill>
                  <a:schemeClr val="tx1"/>
                </a:solidFill>
              </a:rPr>
              <a:t>Tradeoff</a:t>
            </a:r>
            <a:r>
              <a:rPr lang="en-GB" sz="900" dirty="0">
                <a:solidFill>
                  <a:schemeClr val="tx1"/>
                </a:solidFill>
              </a:rPr>
              <a:t/>
            </a:r>
            <a:br>
              <a:rPr lang="en-GB" sz="900" dirty="0">
                <a:solidFill>
                  <a:schemeClr val="tx1"/>
                </a:solidFill>
              </a:rPr>
            </a:br>
            <a:r>
              <a:rPr lang="en-GB" sz="900" dirty="0">
                <a:solidFill>
                  <a:schemeClr val="tx1"/>
                </a:solidFill>
              </a:rPr>
              <a:t>Analytics</a:t>
            </a:r>
          </a:p>
        </p:txBody>
      </p:sp>
      <p:sp>
        <p:nvSpPr>
          <p:cNvPr id="24" name="Hexagon 23"/>
          <p:cNvSpPr/>
          <p:nvPr/>
        </p:nvSpPr>
        <p:spPr>
          <a:xfrm>
            <a:off x="361740" y="4344265"/>
            <a:ext cx="477280" cy="404452"/>
          </a:xfrm>
          <a:prstGeom prst="hexagon">
            <a:avLst/>
          </a:prstGeom>
          <a:noFill/>
          <a:ln w="9525">
            <a:solidFill>
              <a:srgbClr val="FFC00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endParaRPr lang="en-GB" dirty="0">
              <a:solidFill>
                <a:schemeClr val="bg2"/>
              </a:solidFill>
            </a:endParaRPr>
          </a:p>
        </p:txBody>
      </p:sp>
      <p:sp>
        <p:nvSpPr>
          <p:cNvPr id="25" name="TextBox 24"/>
          <p:cNvSpPr txBox="1"/>
          <p:nvPr/>
        </p:nvSpPr>
        <p:spPr>
          <a:xfrm>
            <a:off x="1039016" y="3476992"/>
            <a:ext cx="694101" cy="246221"/>
          </a:xfrm>
          <a:prstGeom prst="rect">
            <a:avLst/>
          </a:prstGeom>
          <a:noFill/>
        </p:spPr>
        <p:txBody>
          <a:bodyPr wrap="none" lIns="0" tIns="0" rIns="0" bIns="0" rtlCol="0">
            <a:spAutoFit/>
          </a:bodyPr>
          <a:lstStyle/>
          <a:p>
            <a:r>
              <a:rPr lang="en-US" dirty="0">
                <a:solidFill>
                  <a:schemeClr val="bg2"/>
                </a:solidFill>
              </a:rPr>
              <a:t>Speech</a:t>
            </a:r>
          </a:p>
        </p:txBody>
      </p:sp>
      <p:sp>
        <p:nvSpPr>
          <p:cNvPr id="30" name="TextBox 29"/>
          <p:cNvSpPr txBox="1"/>
          <p:nvPr/>
        </p:nvSpPr>
        <p:spPr>
          <a:xfrm>
            <a:off x="993790" y="4439983"/>
            <a:ext cx="556243" cy="246221"/>
          </a:xfrm>
          <a:prstGeom prst="rect">
            <a:avLst/>
          </a:prstGeom>
          <a:noFill/>
        </p:spPr>
        <p:txBody>
          <a:bodyPr wrap="none" lIns="0" tIns="0" rIns="0" bIns="0" rtlCol="0">
            <a:spAutoFit/>
          </a:bodyPr>
          <a:lstStyle/>
          <a:p>
            <a:r>
              <a:rPr lang="en-US" dirty="0">
                <a:solidFill>
                  <a:schemeClr val="bg2"/>
                </a:solidFill>
              </a:rPr>
              <a:t>Vision</a:t>
            </a:r>
          </a:p>
        </p:txBody>
      </p:sp>
      <p:sp>
        <p:nvSpPr>
          <p:cNvPr id="31" name="TextBox 30"/>
          <p:cNvSpPr txBox="1"/>
          <p:nvPr/>
        </p:nvSpPr>
        <p:spPr>
          <a:xfrm>
            <a:off x="966201" y="5400671"/>
            <a:ext cx="1197444" cy="246221"/>
          </a:xfrm>
          <a:prstGeom prst="rect">
            <a:avLst/>
          </a:prstGeom>
          <a:noFill/>
        </p:spPr>
        <p:txBody>
          <a:bodyPr wrap="none" lIns="0" tIns="0" rIns="0" bIns="0" rtlCol="0">
            <a:spAutoFit/>
          </a:bodyPr>
          <a:lstStyle/>
          <a:p>
            <a:r>
              <a:rPr lang="en-US" dirty="0">
                <a:solidFill>
                  <a:schemeClr val="bg2"/>
                </a:solidFill>
              </a:rPr>
              <a:t>Data Insights</a:t>
            </a:r>
          </a:p>
        </p:txBody>
      </p:sp>
      <p:sp>
        <p:nvSpPr>
          <p:cNvPr id="32" name="TextBox 31"/>
          <p:cNvSpPr txBox="1"/>
          <p:nvPr/>
        </p:nvSpPr>
        <p:spPr>
          <a:xfrm>
            <a:off x="993697" y="2529757"/>
            <a:ext cx="910506" cy="246221"/>
          </a:xfrm>
          <a:prstGeom prst="rect">
            <a:avLst/>
          </a:prstGeom>
          <a:noFill/>
        </p:spPr>
        <p:txBody>
          <a:bodyPr wrap="none" lIns="0" tIns="0" rIns="0" bIns="0" rtlCol="0">
            <a:spAutoFit/>
          </a:bodyPr>
          <a:lstStyle/>
          <a:p>
            <a:r>
              <a:rPr lang="en-US" dirty="0">
                <a:solidFill>
                  <a:schemeClr val="bg2"/>
                </a:solidFill>
              </a:rPr>
              <a:t>Language</a:t>
            </a:r>
          </a:p>
        </p:txBody>
      </p:sp>
      <p:sp>
        <p:nvSpPr>
          <p:cNvPr id="36" name="Hexagon 35"/>
          <p:cNvSpPr/>
          <p:nvPr/>
        </p:nvSpPr>
        <p:spPr>
          <a:xfrm>
            <a:off x="361740" y="3397877"/>
            <a:ext cx="477280" cy="404452"/>
          </a:xfrm>
          <a:prstGeom prst="hexagon">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endParaRPr lang="en-GB" dirty="0">
              <a:solidFill>
                <a:schemeClr val="bg2"/>
              </a:solidFill>
            </a:endParaRPr>
          </a:p>
        </p:txBody>
      </p:sp>
      <p:sp>
        <p:nvSpPr>
          <p:cNvPr id="37" name="Hexagon 36"/>
          <p:cNvSpPr/>
          <p:nvPr/>
        </p:nvSpPr>
        <p:spPr>
          <a:xfrm>
            <a:off x="391332" y="2465272"/>
            <a:ext cx="477280" cy="404452"/>
          </a:xfrm>
          <a:prstGeom prst="hexagon">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endParaRPr lang="en-GB" dirty="0">
              <a:solidFill>
                <a:schemeClr val="bg2"/>
              </a:solidFill>
            </a:endParaRPr>
          </a:p>
        </p:txBody>
      </p:sp>
      <p:sp>
        <p:nvSpPr>
          <p:cNvPr id="38" name="Hexagon 37"/>
          <p:cNvSpPr/>
          <p:nvPr/>
        </p:nvSpPr>
        <p:spPr>
          <a:xfrm>
            <a:off x="350939" y="5321554"/>
            <a:ext cx="477280" cy="404452"/>
          </a:xfrm>
          <a:prstGeom prst="hexagon">
            <a:avLst/>
          </a:prstGeom>
          <a:noFill/>
          <a:ln w="9525">
            <a:solidFill>
              <a:srgbClr val="00B05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5000"/>
              </a:lnSpc>
            </a:pPr>
            <a:endParaRPr lang="en-GB" dirty="0">
              <a:solidFill>
                <a:schemeClr val="bg2"/>
              </a:solidFill>
            </a:endParaRPr>
          </a:p>
        </p:txBody>
      </p:sp>
      <p:grpSp>
        <p:nvGrpSpPr>
          <p:cNvPr id="33" name="Group 32"/>
          <p:cNvGrpSpPr/>
          <p:nvPr/>
        </p:nvGrpSpPr>
        <p:grpSpPr>
          <a:xfrm>
            <a:off x="5096898" y="3888160"/>
            <a:ext cx="1984478" cy="558815"/>
            <a:chOff x="2436535" y="492441"/>
            <a:chExt cx="1984478" cy="558815"/>
          </a:xfrm>
        </p:grpSpPr>
        <p:sp>
          <p:nvSpPr>
            <p:cNvPr id="34" name="Rectangle 33"/>
            <p:cNvSpPr/>
            <p:nvPr/>
          </p:nvSpPr>
          <p:spPr>
            <a:xfrm>
              <a:off x="2436535" y="492441"/>
              <a:ext cx="1984478" cy="558815"/>
            </a:xfrm>
            <a:prstGeom prst="rect">
              <a:avLst/>
            </a:prstGeom>
            <a:blipFill rotWithShape="0">
              <a:blip r:embed="rId3"/>
              <a:stretch>
                <a:fillRect/>
              </a:stretch>
            </a:blip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35" name="Rectangle 34"/>
            <p:cNvSpPr/>
            <p:nvPr/>
          </p:nvSpPr>
          <p:spPr>
            <a:xfrm>
              <a:off x="2436535" y="492441"/>
              <a:ext cx="1984478" cy="55881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algn="ctr" defTabSz="1066800">
                <a:lnSpc>
                  <a:spcPct val="90000"/>
                </a:lnSpc>
                <a:spcAft>
                  <a:spcPct val="35000"/>
                </a:spcAft>
              </a:pPr>
              <a:endParaRPr lang="en-US" sz="2400" b="1" dirty="0">
                <a:solidFill>
                  <a:srgbClr val="000000">
                    <a:hueOff val="0"/>
                    <a:satOff val="0"/>
                    <a:lumOff val="0"/>
                    <a:alphaOff val="0"/>
                  </a:srgbClr>
                </a:solidFill>
                <a:latin typeface="Arial"/>
                <a:ea typeface="ＭＳ Ｐゴシック"/>
              </a:endParaRPr>
            </a:p>
          </p:txBody>
        </p:sp>
      </p:grpSp>
      <p:sp>
        <p:nvSpPr>
          <p:cNvPr id="41" name="Rectangle 40"/>
          <p:cNvSpPr/>
          <p:nvPr/>
        </p:nvSpPr>
        <p:spPr>
          <a:xfrm>
            <a:off x="39560" y="1369948"/>
            <a:ext cx="7797581" cy="56755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0800" tIns="50800" rIns="50800" bIns="50800" numCol="1" spcCol="1270" anchor="ctr" anchorCtr="0">
            <a:noAutofit/>
          </a:bodyPr>
          <a:lstStyle/>
          <a:p>
            <a:pPr algn="ctr" defTabSz="1778000">
              <a:lnSpc>
                <a:spcPct val="90000"/>
              </a:lnSpc>
              <a:spcAft>
                <a:spcPct val="35000"/>
              </a:spcAft>
            </a:pPr>
            <a:r>
              <a:rPr lang="en-US" sz="2800" dirty="0">
                <a:solidFill>
                  <a:schemeClr val="tx1"/>
                </a:solidFill>
                <a:latin typeface="Arial"/>
                <a:ea typeface="ＭＳ Ｐゴシック"/>
              </a:rPr>
              <a:t>Data + Algorithms = Scored AI Models</a:t>
            </a:r>
          </a:p>
        </p:txBody>
      </p:sp>
      <p:sp>
        <p:nvSpPr>
          <p:cNvPr id="45" name="Title 1"/>
          <p:cNvSpPr txBox="1">
            <a:spLocks/>
          </p:cNvSpPr>
          <p:nvPr/>
        </p:nvSpPr>
        <p:spPr bwMode="auto">
          <a:xfrm>
            <a:off x="236491" y="631211"/>
            <a:ext cx="7908809" cy="403098"/>
          </a:xfrm>
          <a:prstGeom prst="rect">
            <a:avLst/>
          </a:prstGeom>
          <a:noFill/>
          <a:ln>
            <a:noFill/>
          </a:ln>
          <a:effectLst/>
          <a:extLst>
            <a:ext uri="{FAA26D3D-D897-4be2-8F04-BA451C77F1D7}">
              <ma14:placeholderFlag xmlns:ma14="http://schemas.microsoft.com/office/mac/drawingml/2011/main" val="1"/>
            </a:ext>
            <a:ext uri="{909E8E84-426E-40dd-AFC4-6F175D3DCCD1}"/>
            <a:ext uri="{91240B29-F687-4f45-9708-019B960494DF}"/>
            <a:ext uri="{AF507438-7753-43e0-B8FC-AC1667EBCBE1}"/>
          </a:extLst>
        </p:spPr>
        <p:txBody>
          <a:bodyPr lIns="0" tIns="34274" rIns="68546" bIns="34274"/>
          <a:lstStyle>
            <a:lvl1pPr algn="l" rtl="0" eaLnBrk="1" fontAlgn="base" hangingPunct="1">
              <a:spcBef>
                <a:spcPct val="0"/>
              </a:spcBef>
              <a:spcAft>
                <a:spcPct val="0"/>
              </a:spcAft>
              <a:defRPr sz="3200" b="1">
                <a:solidFill>
                  <a:schemeClr val="tx1"/>
                </a:solidFill>
                <a:latin typeface="+mj-lt"/>
                <a:ea typeface="+mj-ea"/>
                <a:cs typeface="ＭＳ Ｐゴシック" charset="0"/>
              </a:defRPr>
            </a:lvl1pPr>
            <a:lvl2pPr algn="l" rtl="0" eaLnBrk="1" fontAlgn="base" hangingPunct="1">
              <a:spcBef>
                <a:spcPct val="0"/>
              </a:spcBef>
              <a:spcAft>
                <a:spcPct val="0"/>
              </a:spcAft>
              <a:defRPr sz="29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9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9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900">
                <a:solidFill>
                  <a:schemeClr val="tx1"/>
                </a:solidFill>
                <a:latin typeface="Arial" charset="0"/>
                <a:ea typeface="ＭＳ Ｐゴシック" charset="0"/>
                <a:cs typeface="ＭＳ Ｐゴシック" charset="0"/>
              </a:defRPr>
            </a:lvl5pPr>
            <a:lvl6pPr marL="609298" algn="l" rtl="0" eaLnBrk="1" fontAlgn="base" hangingPunct="1">
              <a:spcBef>
                <a:spcPct val="0"/>
              </a:spcBef>
              <a:spcAft>
                <a:spcPct val="0"/>
              </a:spcAft>
              <a:defRPr sz="2900">
                <a:solidFill>
                  <a:schemeClr val="tx1"/>
                </a:solidFill>
                <a:latin typeface="Arial" charset="0"/>
                <a:ea typeface="ＭＳ Ｐゴシック" charset="0"/>
              </a:defRPr>
            </a:lvl6pPr>
            <a:lvl7pPr marL="1218595" algn="l" rtl="0" eaLnBrk="1" fontAlgn="base" hangingPunct="1">
              <a:spcBef>
                <a:spcPct val="0"/>
              </a:spcBef>
              <a:spcAft>
                <a:spcPct val="0"/>
              </a:spcAft>
              <a:defRPr sz="2900">
                <a:solidFill>
                  <a:schemeClr val="tx1"/>
                </a:solidFill>
                <a:latin typeface="Arial" charset="0"/>
                <a:ea typeface="ＭＳ Ｐゴシック" charset="0"/>
              </a:defRPr>
            </a:lvl7pPr>
            <a:lvl8pPr marL="1827892" algn="l" rtl="0" eaLnBrk="1" fontAlgn="base" hangingPunct="1">
              <a:spcBef>
                <a:spcPct val="0"/>
              </a:spcBef>
              <a:spcAft>
                <a:spcPct val="0"/>
              </a:spcAft>
              <a:defRPr sz="2900">
                <a:solidFill>
                  <a:schemeClr val="tx1"/>
                </a:solidFill>
                <a:latin typeface="Arial" charset="0"/>
                <a:ea typeface="ＭＳ Ｐゴシック" charset="0"/>
              </a:defRPr>
            </a:lvl8pPr>
            <a:lvl9pPr marL="2437187" algn="l" rtl="0" eaLnBrk="1" fontAlgn="base" hangingPunct="1">
              <a:spcBef>
                <a:spcPct val="0"/>
              </a:spcBef>
              <a:spcAft>
                <a:spcPct val="0"/>
              </a:spcAft>
              <a:defRPr sz="2900">
                <a:solidFill>
                  <a:schemeClr val="tx1"/>
                </a:solidFill>
                <a:latin typeface="Arial" charset="0"/>
                <a:ea typeface="ＭＳ Ｐゴシック" charset="0"/>
              </a:defRPr>
            </a:lvl9pPr>
          </a:lstStyle>
          <a:p>
            <a:pPr defTabSz="514350">
              <a:defRPr/>
            </a:pPr>
            <a:r>
              <a:rPr lang="en-US" sz="2400" dirty="0"/>
              <a:t>Machine Learning = Artificial Intelligence???</a:t>
            </a:r>
          </a:p>
        </p:txBody>
      </p:sp>
      <p:sp>
        <p:nvSpPr>
          <p:cNvPr id="5" name="Right Brace 4"/>
          <p:cNvSpPr/>
          <p:nvPr/>
        </p:nvSpPr>
        <p:spPr>
          <a:xfrm>
            <a:off x="2323201" y="2365849"/>
            <a:ext cx="518317" cy="3257646"/>
          </a:xfrm>
          <a:prstGeom prst="rightBrace">
            <a:avLst>
              <a:gd name="adj1" fmla="val 8333"/>
              <a:gd name="adj2" fmla="val 53238"/>
            </a:avLst>
          </a:prstGeom>
          <a:ln w="57150">
            <a:solidFill>
              <a:schemeClr val="bg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28169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p:txBody>
          <a:bodyPr/>
          <a:lstStyle/>
          <a:p>
            <a:pPr>
              <a:tabLst>
                <a:tab pos="9245822" algn="r"/>
              </a:tabLst>
            </a:pPr>
            <a:r>
              <a:rPr lang="en-US" dirty="0"/>
              <a:t>Classification – Naïve Bayes</a:t>
            </a:r>
          </a:p>
        </p:txBody>
      </p:sp>
      <p:sp>
        <p:nvSpPr>
          <p:cNvPr id="25603" name="Rectangle 2"/>
          <p:cNvSpPr>
            <a:spLocks noGrp="1" noChangeArrowheads="1"/>
          </p:cNvSpPr>
          <p:nvPr>
            <p:ph type="body" idx="1"/>
          </p:nvPr>
        </p:nvSpPr>
        <p:spPr>
          <a:xfrm>
            <a:off x="257334" y="1273378"/>
            <a:ext cx="8607623" cy="3073336"/>
          </a:xfrm>
        </p:spPr>
        <p:txBody>
          <a:bodyPr/>
          <a:lstStyle/>
          <a:p>
            <a:pPr>
              <a:spcBef>
                <a:spcPts val="84"/>
              </a:spcBef>
              <a:spcAft>
                <a:spcPts val="168"/>
              </a:spcAft>
            </a:pPr>
            <a:r>
              <a:rPr lang="en-US" dirty="0"/>
              <a:t>Two or more outcomes.</a:t>
            </a:r>
          </a:p>
          <a:p>
            <a:pPr>
              <a:spcBef>
                <a:spcPts val="84"/>
              </a:spcBef>
              <a:spcAft>
                <a:spcPts val="168"/>
              </a:spcAft>
            </a:pPr>
            <a:r>
              <a:rPr lang="en-US" dirty="0"/>
              <a:t>Assumes independence among explanatory variables, which is rarely true (thus “naïve”).</a:t>
            </a:r>
          </a:p>
          <a:p>
            <a:pPr>
              <a:spcBef>
                <a:spcPts val="84"/>
              </a:spcBef>
              <a:spcAft>
                <a:spcPts val="168"/>
              </a:spcAft>
            </a:pPr>
            <a:r>
              <a:rPr lang="en-US" dirty="0"/>
              <a:t>Despite its simplicity, often performs very well… widely used.</a:t>
            </a:r>
          </a:p>
          <a:p>
            <a:pPr>
              <a:spcBef>
                <a:spcPts val="84"/>
              </a:spcBef>
              <a:spcAft>
                <a:spcPts val="168"/>
              </a:spcAft>
            </a:pPr>
            <a:r>
              <a:rPr lang="en-US" dirty="0"/>
              <a:t>Significant use cases:</a:t>
            </a:r>
          </a:p>
          <a:p>
            <a:pPr lvl="1">
              <a:spcBef>
                <a:spcPts val="84"/>
              </a:spcBef>
              <a:spcAft>
                <a:spcPts val="168"/>
              </a:spcAft>
            </a:pPr>
            <a:r>
              <a:rPr lang="en-US" dirty="0"/>
              <a:t>Text categorization (spam vs. legitimate, sports or politics, etc.) using word frequencies as the features</a:t>
            </a:r>
          </a:p>
          <a:p>
            <a:pPr lvl="1">
              <a:spcBef>
                <a:spcPts val="84"/>
              </a:spcBef>
              <a:spcAft>
                <a:spcPts val="168"/>
              </a:spcAft>
            </a:pPr>
            <a:r>
              <a:rPr lang="en-US" dirty="0"/>
              <a:t>Medical diagnosis (</a:t>
            </a:r>
            <a:r>
              <a:rPr lang="en-US" i="1" dirty="0"/>
              <a:t>e.g.</a:t>
            </a:r>
            <a:r>
              <a:rPr lang="en-US" dirty="0"/>
              <a:t>, automatic screening)</a:t>
            </a:r>
          </a:p>
          <a:p>
            <a:pPr lvl="1">
              <a:spcBef>
                <a:spcPts val="84"/>
              </a:spcBef>
              <a:spcAft>
                <a:spcPts val="168"/>
              </a:spcAft>
            </a:pPr>
            <a:endParaRPr lang="en-US" dirty="0"/>
          </a:p>
        </p:txBody>
      </p:sp>
      <p:grpSp>
        <p:nvGrpSpPr>
          <p:cNvPr id="9" name="Group 8"/>
          <p:cNvGrpSpPr/>
          <p:nvPr/>
        </p:nvGrpSpPr>
        <p:grpSpPr>
          <a:xfrm>
            <a:off x="7951389" y="581229"/>
            <a:ext cx="982183" cy="368861"/>
            <a:chOff x="10628352" y="1293699"/>
            <a:chExt cx="982183" cy="368861"/>
          </a:xfrm>
        </p:grpSpPr>
        <p:pic>
          <p:nvPicPr>
            <p:cNvPr id="10" name="Picture 2"/>
            <p:cNvPicPr>
              <a:picLocks noChangeAspect="1" noChangeArrowheads="1"/>
            </p:cNvPicPr>
            <p:nvPr/>
          </p:nvPicPr>
          <p:blipFill>
            <a:blip r:embed="rId3"/>
            <a:srcRect l="51498" t="61017"/>
            <a:stretch>
              <a:fillRect/>
            </a:stretch>
          </p:blipFill>
          <p:spPr bwMode="auto">
            <a:xfrm>
              <a:off x="10670995" y="1310334"/>
              <a:ext cx="917334" cy="352226"/>
            </a:xfrm>
            <a:prstGeom prst="rect">
              <a:avLst/>
            </a:prstGeom>
            <a:noFill/>
            <a:ln w="9525">
              <a:noFill/>
              <a:miter lim="800000"/>
              <a:headEnd/>
              <a:tailEnd/>
            </a:ln>
          </p:spPr>
        </p:pic>
        <p:sp>
          <p:nvSpPr>
            <p:cNvPr id="11" name="Rectangle 10"/>
            <p:cNvSpPr/>
            <p:nvPr/>
          </p:nvSpPr>
          <p:spPr>
            <a:xfrm>
              <a:off x="10961192" y="1293699"/>
              <a:ext cx="269539" cy="45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11565612" y="1313422"/>
              <a:ext cx="44923" cy="3430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10628352" y="1313422"/>
              <a:ext cx="44923" cy="3430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7854772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p:txBody>
          <a:bodyPr/>
          <a:lstStyle/>
          <a:p>
            <a:pPr>
              <a:tabLst>
                <a:tab pos="9245822" algn="r"/>
              </a:tabLst>
            </a:pPr>
            <a:r>
              <a:rPr lang="en-US" dirty="0"/>
              <a:t>Classification – Naïve Bayes</a:t>
            </a:r>
          </a:p>
        </p:txBody>
      </p:sp>
      <p:grpSp>
        <p:nvGrpSpPr>
          <p:cNvPr id="9" name="Group 8"/>
          <p:cNvGrpSpPr/>
          <p:nvPr/>
        </p:nvGrpSpPr>
        <p:grpSpPr>
          <a:xfrm>
            <a:off x="7951389" y="581229"/>
            <a:ext cx="982183" cy="368861"/>
            <a:chOff x="10628352" y="1293699"/>
            <a:chExt cx="982183" cy="368861"/>
          </a:xfrm>
        </p:grpSpPr>
        <p:pic>
          <p:nvPicPr>
            <p:cNvPr id="10" name="Picture 2"/>
            <p:cNvPicPr>
              <a:picLocks noChangeAspect="1" noChangeArrowheads="1"/>
            </p:cNvPicPr>
            <p:nvPr/>
          </p:nvPicPr>
          <p:blipFill>
            <a:blip r:embed="rId3"/>
            <a:srcRect l="51498" t="61017"/>
            <a:stretch>
              <a:fillRect/>
            </a:stretch>
          </p:blipFill>
          <p:spPr bwMode="auto">
            <a:xfrm>
              <a:off x="10670995" y="1310334"/>
              <a:ext cx="917334" cy="352226"/>
            </a:xfrm>
            <a:prstGeom prst="rect">
              <a:avLst/>
            </a:prstGeom>
            <a:noFill/>
            <a:ln w="9525">
              <a:noFill/>
              <a:miter lim="800000"/>
              <a:headEnd/>
              <a:tailEnd/>
            </a:ln>
          </p:spPr>
        </p:pic>
        <p:sp>
          <p:nvSpPr>
            <p:cNvPr id="11" name="Rectangle 10"/>
            <p:cNvSpPr/>
            <p:nvPr/>
          </p:nvSpPr>
          <p:spPr>
            <a:xfrm>
              <a:off x="10961192" y="1293699"/>
              <a:ext cx="269539" cy="45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11565612" y="1313422"/>
              <a:ext cx="44923" cy="3430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10628352" y="1313422"/>
              <a:ext cx="44923" cy="3430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2" name="Table 1"/>
          <p:cNvGraphicFramePr>
            <a:graphicFrameLocks noGrp="1"/>
          </p:cNvGraphicFramePr>
          <p:nvPr>
            <p:extLst>
              <p:ext uri="{D42A27DB-BD31-4B8C-83A1-F6EECF244321}">
                <p14:modId xmlns:p14="http://schemas.microsoft.com/office/powerpoint/2010/main" val="1566967957"/>
              </p:ext>
            </p:extLst>
          </p:nvPr>
        </p:nvGraphicFramePr>
        <p:xfrm>
          <a:off x="1325217" y="1087645"/>
          <a:ext cx="6096000" cy="55626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xmlns="" val="3480544745"/>
                    </a:ext>
                  </a:extLst>
                </a:gridCol>
                <a:gridCol w="1219200">
                  <a:extLst>
                    <a:ext uri="{9D8B030D-6E8A-4147-A177-3AD203B41FA5}">
                      <a16:colId xmlns:a16="http://schemas.microsoft.com/office/drawing/2014/main" xmlns="" val="916757565"/>
                    </a:ext>
                  </a:extLst>
                </a:gridCol>
                <a:gridCol w="1219200">
                  <a:extLst>
                    <a:ext uri="{9D8B030D-6E8A-4147-A177-3AD203B41FA5}">
                      <a16:colId xmlns:a16="http://schemas.microsoft.com/office/drawing/2014/main" xmlns="" val="2834856093"/>
                    </a:ext>
                  </a:extLst>
                </a:gridCol>
                <a:gridCol w="1219200">
                  <a:extLst>
                    <a:ext uri="{9D8B030D-6E8A-4147-A177-3AD203B41FA5}">
                      <a16:colId xmlns:a16="http://schemas.microsoft.com/office/drawing/2014/main" xmlns="" val="635755816"/>
                    </a:ext>
                  </a:extLst>
                </a:gridCol>
                <a:gridCol w="1219200">
                  <a:extLst>
                    <a:ext uri="{9D8B030D-6E8A-4147-A177-3AD203B41FA5}">
                      <a16:colId xmlns:a16="http://schemas.microsoft.com/office/drawing/2014/main" xmlns="" val="1972398041"/>
                    </a:ext>
                  </a:extLst>
                </a:gridCol>
              </a:tblGrid>
              <a:tr h="370840">
                <a:tc>
                  <a:txBody>
                    <a:bodyPr/>
                    <a:lstStyle/>
                    <a:p>
                      <a:r>
                        <a:rPr lang="en-US" dirty="0">
                          <a:solidFill>
                            <a:schemeClr val="tx1"/>
                          </a:solidFill>
                        </a:rPr>
                        <a:t>Outlook</a:t>
                      </a:r>
                    </a:p>
                  </a:txBody>
                  <a:tcPr/>
                </a:tc>
                <a:tc>
                  <a:txBody>
                    <a:bodyPr/>
                    <a:lstStyle/>
                    <a:p>
                      <a:r>
                        <a:rPr lang="en-US" dirty="0">
                          <a:solidFill>
                            <a:schemeClr val="tx1"/>
                          </a:solidFill>
                        </a:rPr>
                        <a:t>Temp</a:t>
                      </a:r>
                    </a:p>
                  </a:txBody>
                  <a:tcPr/>
                </a:tc>
                <a:tc>
                  <a:txBody>
                    <a:bodyPr/>
                    <a:lstStyle/>
                    <a:p>
                      <a:r>
                        <a:rPr lang="en-US" dirty="0">
                          <a:solidFill>
                            <a:schemeClr val="tx1"/>
                          </a:solidFill>
                        </a:rPr>
                        <a:t>Humidity</a:t>
                      </a:r>
                    </a:p>
                  </a:txBody>
                  <a:tcPr/>
                </a:tc>
                <a:tc>
                  <a:txBody>
                    <a:bodyPr/>
                    <a:lstStyle/>
                    <a:p>
                      <a:r>
                        <a:rPr lang="en-US" dirty="0">
                          <a:solidFill>
                            <a:schemeClr val="tx1"/>
                          </a:solidFill>
                        </a:rPr>
                        <a:t>Windy</a:t>
                      </a:r>
                    </a:p>
                  </a:txBody>
                  <a:tcPr/>
                </a:tc>
                <a:tc>
                  <a:txBody>
                    <a:bodyPr/>
                    <a:lstStyle/>
                    <a:p>
                      <a:r>
                        <a:rPr lang="en-US" dirty="0">
                          <a:solidFill>
                            <a:schemeClr val="tx1"/>
                          </a:solidFill>
                        </a:rPr>
                        <a:t>Play golf</a:t>
                      </a:r>
                    </a:p>
                  </a:txBody>
                  <a:tcPr/>
                </a:tc>
                <a:extLst>
                  <a:ext uri="{0D108BD9-81ED-4DB2-BD59-A6C34878D82A}">
                    <a16:rowId xmlns:a16="http://schemas.microsoft.com/office/drawing/2014/main" xmlns="" val="1849761393"/>
                  </a:ext>
                </a:extLst>
              </a:tr>
              <a:tr h="370840">
                <a:tc>
                  <a:txBody>
                    <a:bodyPr/>
                    <a:lstStyle/>
                    <a:p>
                      <a:r>
                        <a:rPr lang="en-US" dirty="0"/>
                        <a:t>Sunny</a:t>
                      </a:r>
                    </a:p>
                  </a:txBody>
                  <a:tcPr/>
                </a:tc>
                <a:tc>
                  <a:txBody>
                    <a:bodyPr/>
                    <a:lstStyle/>
                    <a:p>
                      <a:r>
                        <a:rPr lang="en-US" dirty="0"/>
                        <a:t>Hot</a:t>
                      </a:r>
                    </a:p>
                  </a:txBody>
                  <a:tcPr/>
                </a:tc>
                <a:tc>
                  <a:txBody>
                    <a:bodyPr/>
                    <a:lstStyle/>
                    <a:p>
                      <a:r>
                        <a:rPr lang="en-US" dirty="0"/>
                        <a:t>High</a:t>
                      </a:r>
                    </a:p>
                  </a:txBody>
                  <a:tcPr/>
                </a:tc>
                <a:tc>
                  <a:txBody>
                    <a:bodyPr/>
                    <a:lstStyle/>
                    <a:p>
                      <a:r>
                        <a:rPr lang="en-US" dirty="0"/>
                        <a:t>False</a:t>
                      </a:r>
                    </a:p>
                  </a:txBody>
                  <a:tcPr/>
                </a:tc>
                <a:tc>
                  <a:txBody>
                    <a:bodyPr/>
                    <a:lstStyle/>
                    <a:p>
                      <a:r>
                        <a:rPr lang="en-US" dirty="0"/>
                        <a:t>No</a:t>
                      </a:r>
                    </a:p>
                  </a:txBody>
                  <a:tcPr/>
                </a:tc>
                <a:extLst>
                  <a:ext uri="{0D108BD9-81ED-4DB2-BD59-A6C34878D82A}">
                    <a16:rowId xmlns:a16="http://schemas.microsoft.com/office/drawing/2014/main" xmlns="" val="3717898675"/>
                  </a:ext>
                </a:extLst>
              </a:tr>
              <a:tr h="370840">
                <a:tc>
                  <a:txBody>
                    <a:bodyPr/>
                    <a:lstStyle/>
                    <a:p>
                      <a:r>
                        <a:rPr lang="en-US" dirty="0"/>
                        <a:t>Sunny</a:t>
                      </a:r>
                    </a:p>
                  </a:txBody>
                  <a:tcPr/>
                </a:tc>
                <a:tc>
                  <a:txBody>
                    <a:bodyPr/>
                    <a:lstStyle/>
                    <a:p>
                      <a:r>
                        <a:rPr lang="en-US" dirty="0"/>
                        <a:t>Hot</a:t>
                      </a:r>
                    </a:p>
                  </a:txBody>
                  <a:tcPr/>
                </a:tc>
                <a:tc>
                  <a:txBody>
                    <a:bodyPr/>
                    <a:lstStyle/>
                    <a:p>
                      <a:r>
                        <a:rPr lang="en-US" dirty="0"/>
                        <a:t>High</a:t>
                      </a:r>
                    </a:p>
                  </a:txBody>
                  <a:tcPr/>
                </a:tc>
                <a:tc>
                  <a:txBody>
                    <a:bodyPr/>
                    <a:lstStyle/>
                    <a:p>
                      <a:r>
                        <a:rPr lang="en-US" dirty="0"/>
                        <a:t>True</a:t>
                      </a:r>
                    </a:p>
                  </a:txBody>
                  <a:tcPr/>
                </a:tc>
                <a:tc>
                  <a:txBody>
                    <a:bodyPr/>
                    <a:lstStyle/>
                    <a:p>
                      <a:r>
                        <a:rPr lang="en-US" dirty="0"/>
                        <a:t>No</a:t>
                      </a:r>
                    </a:p>
                  </a:txBody>
                  <a:tcPr/>
                </a:tc>
                <a:extLst>
                  <a:ext uri="{0D108BD9-81ED-4DB2-BD59-A6C34878D82A}">
                    <a16:rowId xmlns:a16="http://schemas.microsoft.com/office/drawing/2014/main" xmlns="" val="2567046546"/>
                  </a:ext>
                </a:extLst>
              </a:tr>
              <a:tr h="370840">
                <a:tc>
                  <a:txBody>
                    <a:bodyPr/>
                    <a:lstStyle/>
                    <a:p>
                      <a:r>
                        <a:rPr lang="en-US" dirty="0"/>
                        <a:t>Overcast</a:t>
                      </a:r>
                    </a:p>
                  </a:txBody>
                  <a:tcPr/>
                </a:tc>
                <a:tc>
                  <a:txBody>
                    <a:bodyPr/>
                    <a:lstStyle/>
                    <a:p>
                      <a:r>
                        <a:rPr lang="en-US" dirty="0"/>
                        <a:t>Hot</a:t>
                      </a:r>
                    </a:p>
                  </a:txBody>
                  <a:tcPr/>
                </a:tc>
                <a:tc>
                  <a:txBody>
                    <a:bodyPr/>
                    <a:lstStyle/>
                    <a:p>
                      <a:r>
                        <a:rPr lang="en-US" dirty="0"/>
                        <a:t>High</a:t>
                      </a:r>
                    </a:p>
                  </a:txBody>
                  <a:tcPr/>
                </a:tc>
                <a:tc>
                  <a:txBody>
                    <a:bodyPr/>
                    <a:lstStyle/>
                    <a:p>
                      <a:r>
                        <a:rPr lang="en-US" dirty="0"/>
                        <a:t>False</a:t>
                      </a:r>
                    </a:p>
                  </a:txBody>
                  <a:tcPr/>
                </a:tc>
                <a:tc>
                  <a:txBody>
                    <a:bodyPr/>
                    <a:lstStyle/>
                    <a:p>
                      <a:r>
                        <a:rPr lang="en-US" dirty="0"/>
                        <a:t>Yes</a:t>
                      </a:r>
                    </a:p>
                  </a:txBody>
                  <a:tcPr/>
                </a:tc>
                <a:extLst>
                  <a:ext uri="{0D108BD9-81ED-4DB2-BD59-A6C34878D82A}">
                    <a16:rowId xmlns:a16="http://schemas.microsoft.com/office/drawing/2014/main" xmlns="" val="2877996339"/>
                  </a:ext>
                </a:extLst>
              </a:tr>
              <a:tr h="370840">
                <a:tc>
                  <a:txBody>
                    <a:bodyPr/>
                    <a:lstStyle/>
                    <a:p>
                      <a:r>
                        <a:rPr lang="en-US" dirty="0"/>
                        <a:t>Rainy</a:t>
                      </a:r>
                    </a:p>
                  </a:txBody>
                  <a:tcPr/>
                </a:tc>
                <a:tc>
                  <a:txBody>
                    <a:bodyPr/>
                    <a:lstStyle/>
                    <a:p>
                      <a:r>
                        <a:rPr lang="en-US" dirty="0"/>
                        <a:t>Mild</a:t>
                      </a:r>
                    </a:p>
                  </a:txBody>
                  <a:tcPr/>
                </a:tc>
                <a:tc>
                  <a:txBody>
                    <a:bodyPr/>
                    <a:lstStyle/>
                    <a:p>
                      <a:r>
                        <a:rPr lang="en-US" dirty="0"/>
                        <a:t>High</a:t>
                      </a:r>
                    </a:p>
                  </a:txBody>
                  <a:tcPr/>
                </a:tc>
                <a:tc>
                  <a:txBody>
                    <a:bodyPr/>
                    <a:lstStyle/>
                    <a:p>
                      <a:r>
                        <a:rPr lang="en-US" dirty="0"/>
                        <a:t>False</a:t>
                      </a:r>
                    </a:p>
                  </a:txBody>
                  <a:tcPr/>
                </a:tc>
                <a:tc>
                  <a:txBody>
                    <a:bodyPr/>
                    <a:lstStyle/>
                    <a:p>
                      <a:r>
                        <a:rPr lang="en-US" dirty="0"/>
                        <a:t>Yes</a:t>
                      </a:r>
                    </a:p>
                  </a:txBody>
                  <a:tcPr/>
                </a:tc>
                <a:extLst>
                  <a:ext uri="{0D108BD9-81ED-4DB2-BD59-A6C34878D82A}">
                    <a16:rowId xmlns:a16="http://schemas.microsoft.com/office/drawing/2014/main" xmlns="" val="902591187"/>
                  </a:ext>
                </a:extLst>
              </a:tr>
              <a:tr h="370840">
                <a:tc>
                  <a:txBody>
                    <a:bodyPr/>
                    <a:lstStyle/>
                    <a:p>
                      <a:r>
                        <a:rPr lang="en-US" dirty="0"/>
                        <a:t>Rainy</a:t>
                      </a:r>
                    </a:p>
                  </a:txBody>
                  <a:tcPr/>
                </a:tc>
                <a:tc>
                  <a:txBody>
                    <a:bodyPr/>
                    <a:lstStyle/>
                    <a:p>
                      <a:r>
                        <a:rPr lang="en-US" dirty="0"/>
                        <a:t>Cool</a:t>
                      </a:r>
                    </a:p>
                  </a:txBody>
                  <a:tcPr/>
                </a:tc>
                <a:tc>
                  <a:txBody>
                    <a:bodyPr/>
                    <a:lstStyle/>
                    <a:p>
                      <a:r>
                        <a:rPr lang="en-US" dirty="0"/>
                        <a:t>Normal</a:t>
                      </a:r>
                    </a:p>
                  </a:txBody>
                  <a:tcPr/>
                </a:tc>
                <a:tc>
                  <a:txBody>
                    <a:bodyPr/>
                    <a:lstStyle/>
                    <a:p>
                      <a:r>
                        <a:rPr lang="en-US" dirty="0"/>
                        <a:t>False</a:t>
                      </a:r>
                    </a:p>
                  </a:txBody>
                  <a:tcPr/>
                </a:tc>
                <a:tc>
                  <a:txBody>
                    <a:bodyPr/>
                    <a:lstStyle/>
                    <a:p>
                      <a:r>
                        <a:rPr lang="en-US" dirty="0"/>
                        <a:t>Yes</a:t>
                      </a:r>
                    </a:p>
                  </a:txBody>
                  <a:tcPr/>
                </a:tc>
                <a:extLst>
                  <a:ext uri="{0D108BD9-81ED-4DB2-BD59-A6C34878D82A}">
                    <a16:rowId xmlns:a16="http://schemas.microsoft.com/office/drawing/2014/main" xmlns="" val="1535932179"/>
                  </a:ext>
                </a:extLst>
              </a:tr>
              <a:tr h="370840">
                <a:tc>
                  <a:txBody>
                    <a:bodyPr/>
                    <a:lstStyle/>
                    <a:p>
                      <a:r>
                        <a:rPr lang="en-US" dirty="0"/>
                        <a:t>Rainy</a:t>
                      </a:r>
                    </a:p>
                  </a:txBody>
                  <a:tcPr/>
                </a:tc>
                <a:tc>
                  <a:txBody>
                    <a:bodyPr/>
                    <a:lstStyle/>
                    <a:p>
                      <a:r>
                        <a:rPr lang="en-US" dirty="0"/>
                        <a:t>cool</a:t>
                      </a:r>
                    </a:p>
                  </a:txBody>
                  <a:tcPr/>
                </a:tc>
                <a:tc>
                  <a:txBody>
                    <a:bodyPr/>
                    <a:lstStyle/>
                    <a:p>
                      <a:r>
                        <a:rPr lang="en-US" dirty="0"/>
                        <a:t>Normal</a:t>
                      </a:r>
                    </a:p>
                  </a:txBody>
                  <a:tcPr/>
                </a:tc>
                <a:tc>
                  <a:txBody>
                    <a:bodyPr/>
                    <a:lstStyle/>
                    <a:p>
                      <a:r>
                        <a:rPr lang="en-US" dirty="0"/>
                        <a:t>True</a:t>
                      </a:r>
                    </a:p>
                  </a:txBody>
                  <a:tcPr/>
                </a:tc>
                <a:tc>
                  <a:txBody>
                    <a:bodyPr/>
                    <a:lstStyle/>
                    <a:p>
                      <a:r>
                        <a:rPr lang="en-US" dirty="0"/>
                        <a:t>No</a:t>
                      </a:r>
                    </a:p>
                  </a:txBody>
                  <a:tcPr/>
                </a:tc>
                <a:extLst>
                  <a:ext uri="{0D108BD9-81ED-4DB2-BD59-A6C34878D82A}">
                    <a16:rowId xmlns:a16="http://schemas.microsoft.com/office/drawing/2014/main" xmlns="" val="2723396167"/>
                  </a:ext>
                </a:extLst>
              </a:tr>
              <a:tr h="370840">
                <a:tc>
                  <a:txBody>
                    <a:bodyPr/>
                    <a:lstStyle/>
                    <a:p>
                      <a:r>
                        <a:rPr lang="en-US" dirty="0"/>
                        <a:t>Overcast</a:t>
                      </a:r>
                    </a:p>
                  </a:txBody>
                  <a:tcPr/>
                </a:tc>
                <a:tc>
                  <a:txBody>
                    <a:bodyPr/>
                    <a:lstStyle/>
                    <a:p>
                      <a:r>
                        <a:rPr lang="en-US" dirty="0"/>
                        <a:t>Cool</a:t>
                      </a:r>
                    </a:p>
                  </a:txBody>
                  <a:tcPr/>
                </a:tc>
                <a:tc>
                  <a:txBody>
                    <a:bodyPr/>
                    <a:lstStyle/>
                    <a:p>
                      <a:r>
                        <a:rPr lang="en-US" dirty="0"/>
                        <a:t>Normal</a:t>
                      </a:r>
                    </a:p>
                  </a:txBody>
                  <a:tcPr/>
                </a:tc>
                <a:tc>
                  <a:txBody>
                    <a:bodyPr/>
                    <a:lstStyle/>
                    <a:p>
                      <a:r>
                        <a:rPr lang="en-US" dirty="0"/>
                        <a:t>True</a:t>
                      </a:r>
                    </a:p>
                  </a:txBody>
                  <a:tcPr/>
                </a:tc>
                <a:tc>
                  <a:txBody>
                    <a:bodyPr/>
                    <a:lstStyle/>
                    <a:p>
                      <a:r>
                        <a:rPr lang="en-US" dirty="0"/>
                        <a:t>Yes</a:t>
                      </a:r>
                    </a:p>
                  </a:txBody>
                  <a:tcPr/>
                </a:tc>
                <a:extLst>
                  <a:ext uri="{0D108BD9-81ED-4DB2-BD59-A6C34878D82A}">
                    <a16:rowId xmlns:a16="http://schemas.microsoft.com/office/drawing/2014/main" xmlns="" val="2986539505"/>
                  </a:ext>
                </a:extLst>
              </a:tr>
              <a:tr h="370840">
                <a:tc>
                  <a:txBody>
                    <a:bodyPr/>
                    <a:lstStyle/>
                    <a:p>
                      <a:r>
                        <a:rPr lang="en-US" dirty="0"/>
                        <a:t>Sunny</a:t>
                      </a:r>
                    </a:p>
                  </a:txBody>
                  <a:tcPr/>
                </a:tc>
                <a:tc>
                  <a:txBody>
                    <a:bodyPr/>
                    <a:lstStyle/>
                    <a:p>
                      <a:r>
                        <a:rPr lang="en-US" dirty="0"/>
                        <a:t>Mild</a:t>
                      </a:r>
                    </a:p>
                  </a:txBody>
                  <a:tcPr/>
                </a:tc>
                <a:tc>
                  <a:txBody>
                    <a:bodyPr/>
                    <a:lstStyle/>
                    <a:p>
                      <a:r>
                        <a:rPr lang="en-US" dirty="0"/>
                        <a:t>High</a:t>
                      </a:r>
                    </a:p>
                  </a:txBody>
                  <a:tcPr/>
                </a:tc>
                <a:tc>
                  <a:txBody>
                    <a:bodyPr/>
                    <a:lstStyle/>
                    <a:p>
                      <a:r>
                        <a:rPr lang="en-US" dirty="0"/>
                        <a:t>False</a:t>
                      </a:r>
                    </a:p>
                  </a:txBody>
                  <a:tcPr/>
                </a:tc>
                <a:tc>
                  <a:txBody>
                    <a:bodyPr/>
                    <a:lstStyle/>
                    <a:p>
                      <a:r>
                        <a:rPr lang="en-US" dirty="0"/>
                        <a:t>No</a:t>
                      </a:r>
                    </a:p>
                  </a:txBody>
                  <a:tcPr/>
                </a:tc>
                <a:extLst>
                  <a:ext uri="{0D108BD9-81ED-4DB2-BD59-A6C34878D82A}">
                    <a16:rowId xmlns:a16="http://schemas.microsoft.com/office/drawing/2014/main" xmlns="" val="943896595"/>
                  </a:ext>
                </a:extLst>
              </a:tr>
              <a:tr h="370840">
                <a:tc>
                  <a:txBody>
                    <a:bodyPr/>
                    <a:lstStyle/>
                    <a:p>
                      <a:r>
                        <a:rPr lang="en-US" dirty="0"/>
                        <a:t>Sunny</a:t>
                      </a:r>
                    </a:p>
                  </a:txBody>
                  <a:tcPr/>
                </a:tc>
                <a:tc>
                  <a:txBody>
                    <a:bodyPr/>
                    <a:lstStyle/>
                    <a:p>
                      <a:r>
                        <a:rPr lang="en-US" dirty="0"/>
                        <a:t>Cool</a:t>
                      </a:r>
                    </a:p>
                  </a:txBody>
                  <a:tcPr/>
                </a:tc>
                <a:tc>
                  <a:txBody>
                    <a:bodyPr/>
                    <a:lstStyle/>
                    <a:p>
                      <a:r>
                        <a:rPr lang="en-US" dirty="0"/>
                        <a:t>Normal</a:t>
                      </a:r>
                    </a:p>
                  </a:txBody>
                  <a:tcPr/>
                </a:tc>
                <a:tc>
                  <a:txBody>
                    <a:bodyPr/>
                    <a:lstStyle/>
                    <a:p>
                      <a:r>
                        <a:rPr lang="en-US" dirty="0"/>
                        <a:t>False</a:t>
                      </a:r>
                    </a:p>
                  </a:txBody>
                  <a:tcPr/>
                </a:tc>
                <a:tc>
                  <a:txBody>
                    <a:bodyPr/>
                    <a:lstStyle/>
                    <a:p>
                      <a:r>
                        <a:rPr lang="en-US" dirty="0"/>
                        <a:t>Yes</a:t>
                      </a:r>
                    </a:p>
                  </a:txBody>
                  <a:tcPr/>
                </a:tc>
                <a:extLst>
                  <a:ext uri="{0D108BD9-81ED-4DB2-BD59-A6C34878D82A}">
                    <a16:rowId xmlns:a16="http://schemas.microsoft.com/office/drawing/2014/main" xmlns="" val="3580461304"/>
                  </a:ext>
                </a:extLst>
              </a:tr>
              <a:tr h="370840">
                <a:tc>
                  <a:txBody>
                    <a:bodyPr/>
                    <a:lstStyle/>
                    <a:p>
                      <a:r>
                        <a:rPr lang="en-US" dirty="0"/>
                        <a:t>Rainy</a:t>
                      </a:r>
                    </a:p>
                  </a:txBody>
                  <a:tcPr/>
                </a:tc>
                <a:tc>
                  <a:txBody>
                    <a:bodyPr/>
                    <a:lstStyle/>
                    <a:p>
                      <a:r>
                        <a:rPr lang="en-US" dirty="0"/>
                        <a:t>Mild</a:t>
                      </a:r>
                    </a:p>
                  </a:txBody>
                  <a:tcPr/>
                </a:tc>
                <a:tc>
                  <a:txBody>
                    <a:bodyPr/>
                    <a:lstStyle/>
                    <a:p>
                      <a:r>
                        <a:rPr lang="en-US" dirty="0"/>
                        <a:t>Normal</a:t>
                      </a:r>
                    </a:p>
                  </a:txBody>
                  <a:tcPr/>
                </a:tc>
                <a:tc>
                  <a:txBody>
                    <a:bodyPr/>
                    <a:lstStyle/>
                    <a:p>
                      <a:r>
                        <a:rPr lang="en-US" dirty="0"/>
                        <a:t>False</a:t>
                      </a:r>
                    </a:p>
                  </a:txBody>
                  <a:tcPr/>
                </a:tc>
                <a:tc>
                  <a:txBody>
                    <a:bodyPr/>
                    <a:lstStyle/>
                    <a:p>
                      <a:r>
                        <a:rPr lang="en-US" dirty="0"/>
                        <a:t>Yes</a:t>
                      </a:r>
                    </a:p>
                  </a:txBody>
                  <a:tcPr/>
                </a:tc>
                <a:extLst>
                  <a:ext uri="{0D108BD9-81ED-4DB2-BD59-A6C34878D82A}">
                    <a16:rowId xmlns:a16="http://schemas.microsoft.com/office/drawing/2014/main" xmlns="" val="2241904089"/>
                  </a:ext>
                </a:extLst>
              </a:tr>
              <a:tr h="370840">
                <a:tc>
                  <a:txBody>
                    <a:bodyPr/>
                    <a:lstStyle/>
                    <a:p>
                      <a:r>
                        <a:rPr lang="en-US" dirty="0"/>
                        <a:t>Sunny</a:t>
                      </a:r>
                    </a:p>
                  </a:txBody>
                  <a:tcPr/>
                </a:tc>
                <a:tc>
                  <a:txBody>
                    <a:bodyPr/>
                    <a:lstStyle/>
                    <a:p>
                      <a:r>
                        <a:rPr lang="en-US" dirty="0"/>
                        <a:t>Mild</a:t>
                      </a:r>
                    </a:p>
                  </a:txBody>
                  <a:tcPr/>
                </a:tc>
                <a:tc>
                  <a:txBody>
                    <a:bodyPr/>
                    <a:lstStyle/>
                    <a:p>
                      <a:r>
                        <a:rPr lang="en-US" dirty="0"/>
                        <a:t>Normal</a:t>
                      </a:r>
                    </a:p>
                  </a:txBody>
                  <a:tcPr/>
                </a:tc>
                <a:tc>
                  <a:txBody>
                    <a:bodyPr/>
                    <a:lstStyle/>
                    <a:p>
                      <a:r>
                        <a:rPr lang="en-US" dirty="0"/>
                        <a:t>True</a:t>
                      </a:r>
                    </a:p>
                  </a:txBody>
                  <a:tcPr/>
                </a:tc>
                <a:tc>
                  <a:txBody>
                    <a:bodyPr/>
                    <a:lstStyle/>
                    <a:p>
                      <a:r>
                        <a:rPr lang="en-US" dirty="0"/>
                        <a:t>Yes</a:t>
                      </a:r>
                    </a:p>
                  </a:txBody>
                  <a:tcPr/>
                </a:tc>
                <a:extLst>
                  <a:ext uri="{0D108BD9-81ED-4DB2-BD59-A6C34878D82A}">
                    <a16:rowId xmlns:a16="http://schemas.microsoft.com/office/drawing/2014/main" xmlns="" val="3580469505"/>
                  </a:ext>
                </a:extLst>
              </a:tr>
              <a:tr h="370840">
                <a:tc>
                  <a:txBody>
                    <a:bodyPr/>
                    <a:lstStyle/>
                    <a:p>
                      <a:r>
                        <a:rPr lang="en-US" dirty="0"/>
                        <a:t>Overcast</a:t>
                      </a:r>
                    </a:p>
                  </a:txBody>
                  <a:tcPr/>
                </a:tc>
                <a:tc>
                  <a:txBody>
                    <a:bodyPr/>
                    <a:lstStyle/>
                    <a:p>
                      <a:r>
                        <a:rPr lang="en-US" dirty="0"/>
                        <a:t>Mild</a:t>
                      </a:r>
                    </a:p>
                  </a:txBody>
                  <a:tcPr/>
                </a:tc>
                <a:tc>
                  <a:txBody>
                    <a:bodyPr/>
                    <a:lstStyle/>
                    <a:p>
                      <a:r>
                        <a:rPr lang="en-US" dirty="0"/>
                        <a:t>High</a:t>
                      </a:r>
                    </a:p>
                  </a:txBody>
                  <a:tcPr/>
                </a:tc>
                <a:tc>
                  <a:txBody>
                    <a:bodyPr/>
                    <a:lstStyle/>
                    <a:p>
                      <a:r>
                        <a:rPr lang="en-US" dirty="0"/>
                        <a:t>True</a:t>
                      </a:r>
                    </a:p>
                  </a:txBody>
                  <a:tcPr/>
                </a:tc>
                <a:tc>
                  <a:txBody>
                    <a:bodyPr/>
                    <a:lstStyle/>
                    <a:p>
                      <a:r>
                        <a:rPr lang="en-US" dirty="0"/>
                        <a:t>Yes</a:t>
                      </a:r>
                    </a:p>
                  </a:txBody>
                  <a:tcPr/>
                </a:tc>
                <a:extLst>
                  <a:ext uri="{0D108BD9-81ED-4DB2-BD59-A6C34878D82A}">
                    <a16:rowId xmlns:a16="http://schemas.microsoft.com/office/drawing/2014/main" xmlns="" val="2518437508"/>
                  </a:ext>
                </a:extLst>
              </a:tr>
              <a:tr h="370840">
                <a:tc>
                  <a:txBody>
                    <a:bodyPr/>
                    <a:lstStyle/>
                    <a:p>
                      <a:r>
                        <a:rPr lang="en-US" dirty="0"/>
                        <a:t>Overcast</a:t>
                      </a:r>
                    </a:p>
                  </a:txBody>
                  <a:tcPr/>
                </a:tc>
                <a:tc>
                  <a:txBody>
                    <a:bodyPr/>
                    <a:lstStyle/>
                    <a:p>
                      <a:r>
                        <a:rPr lang="en-US" dirty="0"/>
                        <a:t>Hot</a:t>
                      </a:r>
                    </a:p>
                  </a:txBody>
                  <a:tcPr/>
                </a:tc>
                <a:tc>
                  <a:txBody>
                    <a:bodyPr/>
                    <a:lstStyle/>
                    <a:p>
                      <a:r>
                        <a:rPr lang="en-US" dirty="0"/>
                        <a:t>Normal</a:t>
                      </a:r>
                    </a:p>
                  </a:txBody>
                  <a:tcPr/>
                </a:tc>
                <a:tc>
                  <a:txBody>
                    <a:bodyPr/>
                    <a:lstStyle/>
                    <a:p>
                      <a:r>
                        <a:rPr lang="en-US" dirty="0"/>
                        <a:t>False</a:t>
                      </a:r>
                    </a:p>
                  </a:txBody>
                  <a:tcPr/>
                </a:tc>
                <a:tc>
                  <a:txBody>
                    <a:bodyPr/>
                    <a:lstStyle/>
                    <a:p>
                      <a:r>
                        <a:rPr lang="en-US" dirty="0"/>
                        <a:t>Yes</a:t>
                      </a:r>
                    </a:p>
                  </a:txBody>
                  <a:tcPr/>
                </a:tc>
                <a:extLst>
                  <a:ext uri="{0D108BD9-81ED-4DB2-BD59-A6C34878D82A}">
                    <a16:rowId xmlns:a16="http://schemas.microsoft.com/office/drawing/2014/main" xmlns="" val="2487666978"/>
                  </a:ext>
                </a:extLst>
              </a:tr>
              <a:tr h="370840">
                <a:tc>
                  <a:txBody>
                    <a:bodyPr/>
                    <a:lstStyle/>
                    <a:p>
                      <a:r>
                        <a:rPr lang="en-US" dirty="0"/>
                        <a:t>Rainy</a:t>
                      </a:r>
                    </a:p>
                  </a:txBody>
                  <a:tcPr/>
                </a:tc>
                <a:tc>
                  <a:txBody>
                    <a:bodyPr/>
                    <a:lstStyle/>
                    <a:p>
                      <a:r>
                        <a:rPr lang="en-US" dirty="0"/>
                        <a:t>Mild</a:t>
                      </a:r>
                    </a:p>
                  </a:txBody>
                  <a:tcPr/>
                </a:tc>
                <a:tc>
                  <a:txBody>
                    <a:bodyPr/>
                    <a:lstStyle/>
                    <a:p>
                      <a:r>
                        <a:rPr lang="en-US" dirty="0"/>
                        <a:t>High</a:t>
                      </a:r>
                    </a:p>
                  </a:txBody>
                  <a:tcPr/>
                </a:tc>
                <a:tc>
                  <a:txBody>
                    <a:bodyPr/>
                    <a:lstStyle/>
                    <a:p>
                      <a:r>
                        <a:rPr lang="en-US" dirty="0"/>
                        <a:t>True</a:t>
                      </a:r>
                    </a:p>
                  </a:txBody>
                  <a:tcPr/>
                </a:tc>
                <a:tc>
                  <a:txBody>
                    <a:bodyPr/>
                    <a:lstStyle/>
                    <a:p>
                      <a:r>
                        <a:rPr lang="en-US" dirty="0"/>
                        <a:t>No</a:t>
                      </a:r>
                    </a:p>
                  </a:txBody>
                  <a:tcPr/>
                </a:tc>
                <a:extLst>
                  <a:ext uri="{0D108BD9-81ED-4DB2-BD59-A6C34878D82A}">
                    <a16:rowId xmlns:a16="http://schemas.microsoft.com/office/drawing/2014/main" xmlns="" val="3638596052"/>
                  </a:ext>
                </a:extLst>
              </a:tr>
            </a:tbl>
          </a:graphicData>
        </a:graphic>
      </p:graphicFrame>
    </p:spTree>
    <p:extLst>
      <p:ext uri="{BB962C8B-B14F-4D97-AF65-F5344CB8AC3E}">
        <p14:creationId xmlns:p14="http://schemas.microsoft.com/office/powerpoint/2010/main" val="208366706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p:txBody>
          <a:bodyPr/>
          <a:lstStyle/>
          <a:p>
            <a:pPr>
              <a:tabLst>
                <a:tab pos="9245822" algn="r"/>
              </a:tabLst>
            </a:pPr>
            <a:r>
              <a:rPr lang="en-US" dirty="0"/>
              <a:t>Classification – Naïve Bayes</a:t>
            </a:r>
          </a:p>
        </p:txBody>
      </p:sp>
      <p:grpSp>
        <p:nvGrpSpPr>
          <p:cNvPr id="9" name="Group 8"/>
          <p:cNvGrpSpPr/>
          <p:nvPr/>
        </p:nvGrpSpPr>
        <p:grpSpPr>
          <a:xfrm>
            <a:off x="7951389" y="581229"/>
            <a:ext cx="982183" cy="368861"/>
            <a:chOff x="10628352" y="1293699"/>
            <a:chExt cx="982183" cy="368861"/>
          </a:xfrm>
        </p:grpSpPr>
        <p:pic>
          <p:nvPicPr>
            <p:cNvPr id="10" name="Picture 2"/>
            <p:cNvPicPr>
              <a:picLocks noChangeAspect="1" noChangeArrowheads="1"/>
            </p:cNvPicPr>
            <p:nvPr/>
          </p:nvPicPr>
          <p:blipFill>
            <a:blip r:embed="rId3"/>
            <a:srcRect l="51498" t="61017"/>
            <a:stretch>
              <a:fillRect/>
            </a:stretch>
          </p:blipFill>
          <p:spPr bwMode="auto">
            <a:xfrm>
              <a:off x="10670995" y="1310334"/>
              <a:ext cx="917334" cy="352226"/>
            </a:xfrm>
            <a:prstGeom prst="rect">
              <a:avLst/>
            </a:prstGeom>
            <a:noFill/>
            <a:ln w="9525">
              <a:noFill/>
              <a:miter lim="800000"/>
              <a:headEnd/>
              <a:tailEnd/>
            </a:ln>
          </p:spPr>
        </p:pic>
        <p:sp>
          <p:nvSpPr>
            <p:cNvPr id="11" name="Rectangle 10"/>
            <p:cNvSpPr/>
            <p:nvPr/>
          </p:nvSpPr>
          <p:spPr>
            <a:xfrm>
              <a:off x="10961192" y="1293699"/>
              <a:ext cx="269539" cy="45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11565612" y="1313422"/>
              <a:ext cx="44923" cy="3430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10628352" y="1313422"/>
              <a:ext cx="44923" cy="3430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3" name="Picture 2"/>
          <p:cNvPicPr>
            <a:picLocks noChangeAspect="1"/>
          </p:cNvPicPr>
          <p:nvPr/>
        </p:nvPicPr>
        <p:blipFill>
          <a:blip r:embed="rId4"/>
          <a:stretch>
            <a:fillRect/>
          </a:stretch>
        </p:blipFill>
        <p:spPr>
          <a:xfrm>
            <a:off x="313641" y="1497495"/>
            <a:ext cx="8597725" cy="4306958"/>
          </a:xfrm>
          <a:prstGeom prst="rect">
            <a:avLst/>
          </a:prstGeom>
        </p:spPr>
      </p:pic>
      <p:sp>
        <p:nvSpPr>
          <p:cNvPr id="14" name="Oval 13"/>
          <p:cNvSpPr/>
          <p:nvPr/>
        </p:nvSpPr>
        <p:spPr>
          <a:xfrm>
            <a:off x="1311966" y="4632620"/>
            <a:ext cx="397566" cy="344557"/>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928731" y="5433388"/>
            <a:ext cx="384313" cy="318055"/>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810539" y="4645873"/>
            <a:ext cx="384313" cy="323690"/>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453809" y="5016933"/>
            <a:ext cx="424069" cy="350195"/>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923381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p:txBody>
          <a:bodyPr/>
          <a:lstStyle/>
          <a:p>
            <a:pPr>
              <a:tabLst>
                <a:tab pos="9245822" algn="r"/>
              </a:tabLst>
            </a:pPr>
            <a:r>
              <a:rPr lang="en-US" dirty="0"/>
              <a:t>Classification – Naïve Bayes</a:t>
            </a:r>
          </a:p>
        </p:txBody>
      </p:sp>
      <p:grpSp>
        <p:nvGrpSpPr>
          <p:cNvPr id="9" name="Group 8"/>
          <p:cNvGrpSpPr/>
          <p:nvPr/>
        </p:nvGrpSpPr>
        <p:grpSpPr>
          <a:xfrm>
            <a:off x="7951389" y="581229"/>
            <a:ext cx="982183" cy="368861"/>
            <a:chOff x="10628352" y="1293699"/>
            <a:chExt cx="982183" cy="368861"/>
          </a:xfrm>
        </p:grpSpPr>
        <p:pic>
          <p:nvPicPr>
            <p:cNvPr id="10" name="Picture 2"/>
            <p:cNvPicPr>
              <a:picLocks noChangeAspect="1" noChangeArrowheads="1"/>
            </p:cNvPicPr>
            <p:nvPr/>
          </p:nvPicPr>
          <p:blipFill>
            <a:blip r:embed="rId3"/>
            <a:srcRect l="51498" t="61017"/>
            <a:stretch>
              <a:fillRect/>
            </a:stretch>
          </p:blipFill>
          <p:spPr bwMode="auto">
            <a:xfrm>
              <a:off x="10670995" y="1310334"/>
              <a:ext cx="917334" cy="352226"/>
            </a:xfrm>
            <a:prstGeom prst="rect">
              <a:avLst/>
            </a:prstGeom>
            <a:noFill/>
            <a:ln w="9525">
              <a:noFill/>
              <a:miter lim="800000"/>
              <a:headEnd/>
              <a:tailEnd/>
            </a:ln>
          </p:spPr>
        </p:pic>
        <p:sp>
          <p:nvSpPr>
            <p:cNvPr id="11" name="Rectangle 10"/>
            <p:cNvSpPr/>
            <p:nvPr/>
          </p:nvSpPr>
          <p:spPr>
            <a:xfrm>
              <a:off x="10961192" y="1293699"/>
              <a:ext cx="269539" cy="45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11565612" y="1313422"/>
              <a:ext cx="44923" cy="3430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10628352" y="1313422"/>
              <a:ext cx="44923" cy="3430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9" name="Rectangle 2"/>
          <p:cNvSpPr txBox="1">
            <a:spLocks noChangeArrowheads="1"/>
          </p:cNvSpPr>
          <p:nvPr/>
        </p:nvSpPr>
        <p:spPr bwMode="auto">
          <a:xfrm>
            <a:off x="257334" y="1273378"/>
            <a:ext cx="8607623" cy="3073336"/>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Helvetica Neue" charset="0"/>
                <a:ea typeface="Helvetica Neue" charset="0"/>
                <a:cs typeface="Helvetica Neue" charset="0"/>
              </a:defRPr>
            </a:lvl1pPr>
            <a:lvl2pPr marL="515938" indent="-225425" algn="l" rtl="0" eaLnBrk="1" fontAlgn="base" hangingPunct="1">
              <a:spcBef>
                <a:spcPct val="20000"/>
              </a:spcBef>
              <a:spcAft>
                <a:spcPct val="0"/>
              </a:spcAft>
              <a:buClr>
                <a:schemeClr val="tx1"/>
              </a:buClr>
              <a:buFont typeface="STHeitiSC-Light" charset="-122"/>
              <a:buChar char="－"/>
              <a:defRPr sz="1800" b="0">
                <a:solidFill>
                  <a:schemeClr val="tx1"/>
                </a:solidFill>
                <a:latin typeface="Helvetica Neue" charset="0"/>
                <a:ea typeface="Helvetica Neue" charset="0"/>
                <a:cs typeface="Helvetica Neue" charset="0"/>
              </a:defRPr>
            </a:lvl2pPr>
            <a:lvl3pPr marL="804863" indent="-171450" algn="l" rtl="0" eaLnBrk="1" fontAlgn="base" hangingPunct="1">
              <a:spcBef>
                <a:spcPct val="20000"/>
              </a:spcBef>
              <a:spcAft>
                <a:spcPct val="0"/>
              </a:spcAft>
              <a:buClr>
                <a:schemeClr val="tx1"/>
              </a:buClr>
              <a:buChar char="•"/>
              <a:defRPr sz="1600">
                <a:solidFill>
                  <a:schemeClr val="tx1"/>
                </a:solidFill>
                <a:latin typeface="Helvetica Neue" charset="0"/>
                <a:ea typeface="Helvetica Neue" charset="0"/>
                <a:cs typeface="Helvetica Neue" charset="0"/>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a:spcBef>
                <a:spcPts val="84"/>
              </a:spcBef>
              <a:spcAft>
                <a:spcPts val="168"/>
              </a:spcAft>
            </a:pPr>
            <a:r>
              <a:rPr lang="en-US" kern="0" dirty="0"/>
              <a:t>L(yes) = 2/9 * 3/9 * 3/9 * 3/9 = 0.0082</a:t>
            </a:r>
          </a:p>
          <a:p>
            <a:pPr>
              <a:spcBef>
                <a:spcPts val="84"/>
              </a:spcBef>
              <a:spcAft>
                <a:spcPts val="168"/>
              </a:spcAft>
            </a:pPr>
            <a:r>
              <a:rPr lang="en-US" kern="0" dirty="0"/>
              <a:t>L(no) = 3/5 * 1/5 * 4/5 * 3/5 = 0.0577</a:t>
            </a:r>
          </a:p>
          <a:p>
            <a:pPr>
              <a:spcBef>
                <a:spcPts val="84"/>
              </a:spcBef>
              <a:spcAft>
                <a:spcPts val="168"/>
              </a:spcAft>
            </a:pPr>
            <a:endParaRPr lang="en-US" kern="0" dirty="0"/>
          </a:p>
          <a:p>
            <a:pPr>
              <a:spcBef>
                <a:spcPts val="84"/>
              </a:spcBef>
              <a:spcAft>
                <a:spcPts val="168"/>
              </a:spcAft>
            </a:pPr>
            <a:r>
              <a:rPr lang="en-US" kern="0" dirty="0"/>
              <a:t>P(yes) = 0.0082 * 9/14 = 0.0053</a:t>
            </a:r>
          </a:p>
          <a:p>
            <a:pPr>
              <a:spcBef>
                <a:spcPts val="84"/>
              </a:spcBef>
              <a:spcAft>
                <a:spcPts val="168"/>
              </a:spcAft>
            </a:pPr>
            <a:r>
              <a:rPr lang="en-US" kern="0" dirty="0"/>
              <a:t>P(no) = 0.0577 * 5/14 = 0.0206</a:t>
            </a:r>
          </a:p>
          <a:p>
            <a:pPr>
              <a:spcBef>
                <a:spcPts val="84"/>
              </a:spcBef>
              <a:spcAft>
                <a:spcPts val="168"/>
              </a:spcAft>
            </a:pPr>
            <a:endParaRPr lang="en-US" kern="0" dirty="0"/>
          </a:p>
          <a:p>
            <a:pPr>
              <a:spcBef>
                <a:spcPts val="84"/>
              </a:spcBef>
              <a:spcAft>
                <a:spcPts val="168"/>
              </a:spcAft>
            </a:pPr>
            <a:r>
              <a:rPr lang="en-US" kern="0" dirty="0"/>
              <a:t>The decision would be: NO.</a:t>
            </a:r>
          </a:p>
          <a:p>
            <a:pPr lvl="1">
              <a:spcBef>
                <a:spcPts val="84"/>
              </a:spcBef>
              <a:spcAft>
                <a:spcPts val="168"/>
              </a:spcAft>
            </a:pPr>
            <a:endParaRPr lang="en-US" kern="0" dirty="0"/>
          </a:p>
        </p:txBody>
      </p:sp>
    </p:spTree>
    <p:extLst>
      <p:ext uri="{BB962C8B-B14F-4D97-AF65-F5344CB8AC3E}">
        <p14:creationId xmlns:p14="http://schemas.microsoft.com/office/powerpoint/2010/main" val="339358918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p:txBody>
          <a:bodyPr/>
          <a:lstStyle/>
          <a:p>
            <a:pPr eaLnBrk="1" hangingPunct="1"/>
            <a:r>
              <a:rPr lang="en-US" dirty="0"/>
              <a:t>Clustering – K-means method</a:t>
            </a:r>
          </a:p>
        </p:txBody>
      </p:sp>
      <p:grpSp>
        <p:nvGrpSpPr>
          <p:cNvPr id="9" name="Group 8"/>
          <p:cNvGrpSpPr/>
          <p:nvPr/>
        </p:nvGrpSpPr>
        <p:grpSpPr>
          <a:xfrm>
            <a:off x="7951389" y="581229"/>
            <a:ext cx="982183" cy="368861"/>
            <a:chOff x="10628352" y="1293699"/>
            <a:chExt cx="982183" cy="368861"/>
          </a:xfrm>
        </p:grpSpPr>
        <p:pic>
          <p:nvPicPr>
            <p:cNvPr id="10" name="Picture 2"/>
            <p:cNvPicPr>
              <a:picLocks noChangeAspect="1" noChangeArrowheads="1"/>
            </p:cNvPicPr>
            <p:nvPr/>
          </p:nvPicPr>
          <p:blipFill>
            <a:blip r:embed="rId3"/>
            <a:srcRect l="51498" t="61017"/>
            <a:stretch>
              <a:fillRect/>
            </a:stretch>
          </p:blipFill>
          <p:spPr bwMode="auto">
            <a:xfrm>
              <a:off x="10670995" y="1310334"/>
              <a:ext cx="917334" cy="352226"/>
            </a:xfrm>
            <a:prstGeom prst="rect">
              <a:avLst/>
            </a:prstGeom>
            <a:noFill/>
            <a:ln w="9525">
              <a:noFill/>
              <a:miter lim="800000"/>
              <a:headEnd/>
              <a:tailEnd/>
            </a:ln>
          </p:spPr>
        </p:pic>
        <p:sp>
          <p:nvSpPr>
            <p:cNvPr id="11" name="Rectangle 10"/>
            <p:cNvSpPr/>
            <p:nvPr/>
          </p:nvSpPr>
          <p:spPr>
            <a:xfrm>
              <a:off x="10961192" y="1293699"/>
              <a:ext cx="269539" cy="45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11565612" y="1313422"/>
              <a:ext cx="44923" cy="3430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10628352" y="1313422"/>
              <a:ext cx="44923" cy="3430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3" name="Picture 2"/>
          <p:cNvPicPr>
            <a:picLocks noChangeAspect="1"/>
          </p:cNvPicPr>
          <p:nvPr/>
        </p:nvPicPr>
        <p:blipFill>
          <a:blip r:embed="rId4"/>
          <a:stretch>
            <a:fillRect/>
          </a:stretch>
        </p:blipFill>
        <p:spPr>
          <a:xfrm>
            <a:off x="1131271" y="1095375"/>
            <a:ext cx="6865041" cy="4847598"/>
          </a:xfrm>
          <a:prstGeom prst="rect">
            <a:avLst/>
          </a:prstGeom>
        </p:spPr>
      </p:pic>
      <p:sp>
        <p:nvSpPr>
          <p:cNvPr id="4" name="TextBox 3"/>
          <p:cNvSpPr txBox="1"/>
          <p:nvPr/>
        </p:nvSpPr>
        <p:spPr>
          <a:xfrm>
            <a:off x="1656522" y="6101510"/>
            <a:ext cx="5489003" cy="461665"/>
          </a:xfrm>
          <a:prstGeom prst="rect">
            <a:avLst/>
          </a:prstGeom>
          <a:noFill/>
        </p:spPr>
        <p:txBody>
          <a:bodyPr wrap="none" rtlCol="0">
            <a:spAutoFit/>
          </a:bodyPr>
          <a:lstStyle/>
          <a:p>
            <a:r>
              <a:rPr lang="en-US" sz="2400" dirty="0"/>
              <a:t>Start with 20 data points and 3 clusters</a:t>
            </a:r>
          </a:p>
        </p:txBody>
      </p:sp>
    </p:spTree>
    <p:extLst>
      <p:ext uri="{BB962C8B-B14F-4D97-AF65-F5344CB8AC3E}">
        <p14:creationId xmlns:p14="http://schemas.microsoft.com/office/powerpoint/2010/main" val="335034033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p:txBody>
          <a:bodyPr/>
          <a:lstStyle/>
          <a:p>
            <a:pPr eaLnBrk="1" hangingPunct="1"/>
            <a:r>
              <a:rPr lang="en-US" dirty="0"/>
              <a:t>Clustering – K-means method</a:t>
            </a:r>
          </a:p>
        </p:txBody>
      </p:sp>
      <p:grpSp>
        <p:nvGrpSpPr>
          <p:cNvPr id="9" name="Group 8"/>
          <p:cNvGrpSpPr/>
          <p:nvPr/>
        </p:nvGrpSpPr>
        <p:grpSpPr>
          <a:xfrm>
            <a:off x="7951389" y="581229"/>
            <a:ext cx="982183" cy="368861"/>
            <a:chOff x="10628352" y="1293699"/>
            <a:chExt cx="982183" cy="368861"/>
          </a:xfrm>
        </p:grpSpPr>
        <p:pic>
          <p:nvPicPr>
            <p:cNvPr id="10" name="Picture 2"/>
            <p:cNvPicPr>
              <a:picLocks noChangeAspect="1" noChangeArrowheads="1"/>
            </p:cNvPicPr>
            <p:nvPr/>
          </p:nvPicPr>
          <p:blipFill>
            <a:blip r:embed="rId3"/>
            <a:srcRect l="51498" t="61017"/>
            <a:stretch>
              <a:fillRect/>
            </a:stretch>
          </p:blipFill>
          <p:spPr bwMode="auto">
            <a:xfrm>
              <a:off x="10670995" y="1310334"/>
              <a:ext cx="917334" cy="352226"/>
            </a:xfrm>
            <a:prstGeom prst="rect">
              <a:avLst/>
            </a:prstGeom>
            <a:noFill/>
            <a:ln w="9525">
              <a:noFill/>
              <a:miter lim="800000"/>
              <a:headEnd/>
              <a:tailEnd/>
            </a:ln>
          </p:spPr>
        </p:pic>
        <p:sp>
          <p:nvSpPr>
            <p:cNvPr id="11" name="Rectangle 10"/>
            <p:cNvSpPr/>
            <p:nvPr/>
          </p:nvSpPr>
          <p:spPr>
            <a:xfrm>
              <a:off x="10961192" y="1293699"/>
              <a:ext cx="269539" cy="45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11565612" y="1313422"/>
              <a:ext cx="44923" cy="3430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10628352" y="1313422"/>
              <a:ext cx="44923" cy="3430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 name="Picture 1"/>
          <p:cNvPicPr>
            <a:picLocks noChangeAspect="1"/>
          </p:cNvPicPr>
          <p:nvPr/>
        </p:nvPicPr>
        <p:blipFill>
          <a:blip r:embed="rId4"/>
          <a:stretch>
            <a:fillRect/>
          </a:stretch>
        </p:blipFill>
        <p:spPr>
          <a:xfrm>
            <a:off x="1152525" y="1014412"/>
            <a:ext cx="6838950" cy="4829175"/>
          </a:xfrm>
          <a:prstGeom prst="rect">
            <a:avLst/>
          </a:prstGeom>
        </p:spPr>
      </p:pic>
      <p:sp>
        <p:nvSpPr>
          <p:cNvPr id="14" name="TextBox 13"/>
          <p:cNvSpPr txBox="1"/>
          <p:nvPr/>
        </p:nvSpPr>
        <p:spPr>
          <a:xfrm>
            <a:off x="1407845" y="6101510"/>
            <a:ext cx="6260047" cy="461665"/>
          </a:xfrm>
          <a:prstGeom prst="rect">
            <a:avLst/>
          </a:prstGeom>
          <a:noFill/>
        </p:spPr>
        <p:txBody>
          <a:bodyPr wrap="none" rtlCol="0">
            <a:spAutoFit/>
          </a:bodyPr>
          <a:lstStyle/>
          <a:p>
            <a:r>
              <a:rPr lang="en-US" sz="2400" dirty="0"/>
              <a:t>Assign each data point to the nearest cluster</a:t>
            </a:r>
          </a:p>
        </p:txBody>
      </p:sp>
    </p:spTree>
    <p:extLst>
      <p:ext uri="{BB962C8B-B14F-4D97-AF65-F5344CB8AC3E}">
        <p14:creationId xmlns:p14="http://schemas.microsoft.com/office/powerpoint/2010/main" val="5220495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p:txBody>
          <a:bodyPr/>
          <a:lstStyle/>
          <a:p>
            <a:pPr eaLnBrk="1" hangingPunct="1"/>
            <a:r>
              <a:rPr lang="en-US" dirty="0"/>
              <a:t>Clustering – K-means method</a:t>
            </a:r>
          </a:p>
        </p:txBody>
      </p:sp>
      <p:grpSp>
        <p:nvGrpSpPr>
          <p:cNvPr id="9" name="Group 8"/>
          <p:cNvGrpSpPr/>
          <p:nvPr/>
        </p:nvGrpSpPr>
        <p:grpSpPr>
          <a:xfrm>
            <a:off x="7951389" y="581229"/>
            <a:ext cx="982183" cy="368861"/>
            <a:chOff x="10628352" y="1293699"/>
            <a:chExt cx="982183" cy="368861"/>
          </a:xfrm>
        </p:grpSpPr>
        <p:pic>
          <p:nvPicPr>
            <p:cNvPr id="10" name="Picture 2"/>
            <p:cNvPicPr>
              <a:picLocks noChangeAspect="1" noChangeArrowheads="1"/>
            </p:cNvPicPr>
            <p:nvPr/>
          </p:nvPicPr>
          <p:blipFill>
            <a:blip r:embed="rId3"/>
            <a:srcRect l="51498" t="61017"/>
            <a:stretch>
              <a:fillRect/>
            </a:stretch>
          </p:blipFill>
          <p:spPr bwMode="auto">
            <a:xfrm>
              <a:off x="10670995" y="1310334"/>
              <a:ext cx="917334" cy="352226"/>
            </a:xfrm>
            <a:prstGeom prst="rect">
              <a:avLst/>
            </a:prstGeom>
            <a:noFill/>
            <a:ln w="9525">
              <a:noFill/>
              <a:miter lim="800000"/>
              <a:headEnd/>
              <a:tailEnd/>
            </a:ln>
          </p:spPr>
        </p:pic>
        <p:sp>
          <p:nvSpPr>
            <p:cNvPr id="11" name="Rectangle 10"/>
            <p:cNvSpPr/>
            <p:nvPr/>
          </p:nvSpPr>
          <p:spPr>
            <a:xfrm>
              <a:off x="10961192" y="1293699"/>
              <a:ext cx="269539" cy="45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11565612" y="1313422"/>
              <a:ext cx="44923" cy="3430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10628352" y="1313422"/>
              <a:ext cx="44923" cy="3430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 name="Picture 1"/>
          <p:cNvPicPr>
            <a:picLocks noChangeAspect="1"/>
          </p:cNvPicPr>
          <p:nvPr/>
        </p:nvPicPr>
        <p:blipFill>
          <a:blip r:embed="rId4"/>
          <a:stretch>
            <a:fillRect/>
          </a:stretch>
        </p:blipFill>
        <p:spPr>
          <a:xfrm>
            <a:off x="1152525" y="1014412"/>
            <a:ext cx="6838950" cy="4829175"/>
          </a:xfrm>
          <a:prstGeom prst="rect">
            <a:avLst/>
          </a:prstGeom>
        </p:spPr>
      </p:pic>
      <p:sp>
        <p:nvSpPr>
          <p:cNvPr id="14" name="TextBox 13"/>
          <p:cNvSpPr txBox="1"/>
          <p:nvPr/>
        </p:nvSpPr>
        <p:spPr>
          <a:xfrm>
            <a:off x="1924680" y="6101510"/>
            <a:ext cx="4943982" cy="461665"/>
          </a:xfrm>
          <a:prstGeom prst="rect">
            <a:avLst/>
          </a:prstGeom>
          <a:noFill/>
        </p:spPr>
        <p:txBody>
          <a:bodyPr wrap="none" rtlCol="0">
            <a:spAutoFit/>
          </a:bodyPr>
          <a:lstStyle/>
          <a:p>
            <a:r>
              <a:rPr lang="en-US" sz="2400" dirty="0"/>
              <a:t>Calculate centroids of new clusters</a:t>
            </a:r>
          </a:p>
        </p:txBody>
      </p:sp>
    </p:spTree>
    <p:extLst>
      <p:ext uri="{BB962C8B-B14F-4D97-AF65-F5344CB8AC3E}">
        <p14:creationId xmlns:p14="http://schemas.microsoft.com/office/powerpoint/2010/main" val="288230689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p:txBody>
          <a:bodyPr/>
          <a:lstStyle/>
          <a:p>
            <a:pPr eaLnBrk="1" hangingPunct="1"/>
            <a:r>
              <a:rPr lang="en-US" dirty="0"/>
              <a:t>Clustering – K-means method</a:t>
            </a:r>
          </a:p>
        </p:txBody>
      </p:sp>
      <p:grpSp>
        <p:nvGrpSpPr>
          <p:cNvPr id="9" name="Group 8"/>
          <p:cNvGrpSpPr/>
          <p:nvPr/>
        </p:nvGrpSpPr>
        <p:grpSpPr>
          <a:xfrm>
            <a:off x="7951389" y="581229"/>
            <a:ext cx="982183" cy="368861"/>
            <a:chOff x="10628352" y="1293699"/>
            <a:chExt cx="982183" cy="368861"/>
          </a:xfrm>
        </p:grpSpPr>
        <p:pic>
          <p:nvPicPr>
            <p:cNvPr id="10" name="Picture 2"/>
            <p:cNvPicPr>
              <a:picLocks noChangeAspect="1" noChangeArrowheads="1"/>
            </p:cNvPicPr>
            <p:nvPr/>
          </p:nvPicPr>
          <p:blipFill>
            <a:blip r:embed="rId3"/>
            <a:srcRect l="51498" t="61017"/>
            <a:stretch>
              <a:fillRect/>
            </a:stretch>
          </p:blipFill>
          <p:spPr bwMode="auto">
            <a:xfrm>
              <a:off x="10670995" y="1310334"/>
              <a:ext cx="917334" cy="352226"/>
            </a:xfrm>
            <a:prstGeom prst="rect">
              <a:avLst/>
            </a:prstGeom>
            <a:noFill/>
            <a:ln w="9525">
              <a:noFill/>
              <a:miter lim="800000"/>
              <a:headEnd/>
              <a:tailEnd/>
            </a:ln>
          </p:spPr>
        </p:pic>
        <p:sp>
          <p:nvSpPr>
            <p:cNvPr id="11" name="Rectangle 10"/>
            <p:cNvSpPr/>
            <p:nvPr/>
          </p:nvSpPr>
          <p:spPr>
            <a:xfrm>
              <a:off x="10961192" y="1293699"/>
              <a:ext cx="269539" cy="45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11565612" y="1313422"/>
              <a:ext cx="44923" cy="3430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10628352" y="1313422"/>
              <a:ext cx="44923" cy="3430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 name="Picture 1"/>
          <p:cNvPicPr>
            <a:picLocks noChangeAspect="1"/>
          </p:cNvPicPr>
          <p:nvPr/>
        </p:nvPicPr>
        <p:blipFill>
          <a:blip r:embed="rId4"/>
          <a:stretch>
            <a:fillRect/>
          </a:stretch>
        </p:blipFill>
        <p:spPr>
          <a:xfrm>
            <a:off x="1152525" y="1014412"/>
            <a:ext cx="6838950" cy="4829175"/>
          </a:xfrm>
          <a:prstGeom prst="rect">
            <a:avLst/>
          </a:prstGeom>
        </p:spPr>
      </p:pic>
      <p:sp>
        <p:nvSpPr>
          <p:cNvPr id="14" name="TextBox 13"/>
          <p:cNvSpPr txBox="1"/>
          <p:nvPr/>
        </p:nvSpPr>
        <p:spPr>
          <a:xfrm>
            <a:off x="1407845" y="6101510"/>
            <a:ext cx="6260047" cy="461665"/>
          </a:xfrm>
          <a:prstGeom prst="rect">
            <a:avLst/>
          </a:prstGeom>
          <a:noFill/>
        </p:spPr>
        <p:txBody>
          <a:bodyPr wrap="none" rtlCol="0">
            <a:spAutoFit/>
          </a:bodyPr>
          <a:lstStyle/>
          <a:p>
            <a:r>
              <a:rPr lang="en-US" sz="2400" dirty="0"/>
              <a:t>Assign each data point to the nearest cluster</a:t>
            </a:r>
          </a:p>
        </p:txBody>
      </p:sp>
    </p:spTree>
    <p:extLst>
      <p:ext uri="{BB962C8B-B14F-4D97-AF65-F5344CB8AC3E}">
        <p14:creationId xmlns:p14="http://schemas.microsoft.com/office/powerpoint/2010/main" val="215177637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p:txBody>
          <a:bodyPr/>
          <a:lstStyle/>
          <a:p>
            <a:pPr eaLnBrk="1" hangingPunct="1"/>
            <a:r>
              <a:rPr lang="en-US" dirty="0"/>
              <a:t>Clustering – K-means method</a:t>
            </a:r>
          </a:p>
        </p:txBody>
      </p:sp>
      <p:grpSp>
        <p:nvGrpSpPr>
          <p:cNvPr id="9" name="Group 8"/>
          <p:cNvGrpSpPr/>
          <p:nvPr/>
        </p:nvGrpSpPr>
        <p:grpSpPr>
          <a:xfrm>
            <a:off x="7951389" y="581229"/>
            <a:ext cx="982183" cy="368861"/>
            <a:chOff x="10628352" y="1293699"/>
            <a:chExt cx="982183" cy="368861"/>
          </a:xfrm>
        </p:grpSpPr>
        <p:pic>
          <p:nvPicPr>
            <p:cNvPr id="10" name="Picture 2"/>
            <p:cNvPicPr>
              <a:picLocks noChangeAspect="1" noChangeArrowheads="1"/>
            </p:cNvPicPr>
            <p:nvPr/>
          </p:nvPicPr>
          <p:blipFill>
            <a:blip r:embed="rId3"/>
            <a:srcRect l="51498" t="61017"/>
            <a:stretch>
              <a:fillRect/>
            </a:stretch>
          </p:blipFill>
          <p:spPr bwMode="auto">
            <a:xfrm>
              <a:off x="10670995" y="1310334"/>
              <a:ext cx="917334" cy="352226"/>
            </a:xfrm>
            <a:prstGeom prst="rect">
              <a:avLst/>
            </a:prstGeom>
            <a:noFill/>
            <a:ln w="9525">
              <a:noFill/>
              <a:miter lim="800000"/>
              <a:headEnd/>
              <a:tailEnd/>
            </a:ln>
          </p:spPr>
        </p:pic>
        <p:sp>
          <p:nvSpPr>
            <p:cNvPr id="11" name="Rectangle 10"/>
            <p:cNvSpPr/>
            <p:nvPr/>
          </p:nvSpPr>
          <p:spPr>
            <a:xfrm>
              <a:off x="10961192" y="1293699"/>
              <a:ext cx="269539" cy="45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11565612" y="1313422"/>
              <a:ext cx="44923" cy="3430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10628352" y="1313422"/>
              <a:ext cx="44923" cy="3430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3" name="Picture 2"/>
          <p:cNvPicPr>
            <a:picLocks noChangeAspect="1"/>
          </p:cNvPicPr>
          <p:nvPr/>
        </p:nvPicPr>
        <p:blipFill>
          <a:blip r:embed="rId4"/>
          <a:stretch>
            <a:fillRect/>
          </a:stretch>
        </p:blipFill>
        <p:spPr>
          <a:xfrm>
            <a:off x="1152525" y="1014412"/>
            <a:ext cx="6838950" cy="4829175"/>
          </a:xfrm>
          <a:prstGeom prst="rect">
            <a:avLst/>
          </a:prstGeom>
        </p:spPr>
      </p:pic>
      <p:sp>
        <p:nvSpPr>
          <p:cNvPr id="14" name="TextBox 13"/>
          <p:cNvSpPr txBox="1"/>
          <p:nvPr/>
        </p:nvSpPr>
        <p:spPr>
          <a:xfrm>
            <a:off x="785215" y="6033441"/>
            <a:ext cx="7667484" cy="461665"/>
          </a:xfrm>
          <a:prstGeom prst="rect">
            <a:avLst/>
          </a:prstGeom>
          <a:noFill/>
        </p:spPr>
        <p:txBody>
          <a:bodyPr wrap="none" rtlCol="0">
            <a:spAutoFit/>
          </a:bodyPr>
          <a:lstStyle/>
          <a:p>
            <a:r>
              <a:rPr lang="en-US" sz="2400" dirty="0"/>
              <a:t>Calculate centroids of new clusters…until convergence</a:t>
            </a:r>
          </a:p>
        </p:txBody>
      </p:sp>
    </p:spTree>
    <p:extLst>
      <p:ext uri="{BB962C8B-B14F-4D97-AF65-F5344CB8AC3E}">
        <p14:creationId xmlns:p14="http://schemas.microsoft.com/office/powerpoint/2010/main" val="128251648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Training, testing, &amp; validation sets</a:t>
            </a:r>
            <a:endParaRPr lang="en-US" altLang="en-US" dirty="0"/>
          </a:p>
        </p:txBody>
      </p:sp>
      <p:grpSp>
        <p:nvGrpSpPr>
          <p:cNvPr id="9" name="Group 8"/>
          <p:cNvGrpSpPr/>
          <p:nvPr/>
        </p:nvGrpSpPr>
        <p:grpSpPr>
          <a:xfrm>
            <a:off x="7199948" y="609600"/>
            <a:ext cx="1913572" cy="937260"/>
            <a:chOff x="4172903" y="617220"/>
            <a:chExt cx="2380297" cy="1165860"/>
          </a:xfrm>
        </p:grpSpPr>
        <p:pic>
          <p:nvPicPr>
            <p:cNvPr id="10" name="Picture 2"/>
            <p:cNvPicPr>
              <a:picLocks noChangeAspect="1" noChangeArrowheads="1"/>
            </p:cNvPicPr>
            <p:nvPr/>
          </p:nvPicPr>
          <p:blipFill>
            <a:blip r:embed="rId3"/>
            <a:srcRect/>
            <a:stretch>
              <a:fillRect/>
            </a:stretch>
          </p:blipFill>
          <p:spPr bwMode="auto">
            <a:xfrm>
              <a:off x="4172903" y="657225"/>
              <a:ext cx="2352675" cy="1123950"/>
            </a:xfrm>
            <a:prstGeom prst="rect">
              <a:avLst/>
            </a:prstGeom>
            <a:noFill/>
            <a:ln w="9525">
              <a:noFill/>
              <a:miter lim="800000"/>
              <a:headEnd/>
              <a:tailEnd/>
            </a:ln>
          </p:spPr>
        </p:pic>
        <p:sp>
          <p:nvSpPr>
            <p:cNvPr id="11" name="Rectangle 10"/>
            <p:cNvSpPr/>
            <p:nvPr/>
          </p:nvSpPr>
          <p:spPr>
            <a:xfrm>
              <a:off x="5745480" y="617220"/>
              <a:ext cx="335280" cy="762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6497320" y="1356360"/>
              <a:ext cx="55880" cy="42672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7171" name="Rectangle 3"/>
          <p:cNvSpPr>
            <a:spLocks noGrp="1" noChangeArrowheads="1"/>
          </p:cNvSpPr>
          <p:nvPr>
            <p:ph idx="1"/>
          </p:nvPr>
        </p:nvSpPr>
        <p:spPr/>
        <p:txBody>
          <a:bodyPr/>
          <a:lstStyle/>
          <a:p>
            <a:pPr>
              <a:spcBef>
                <a:spcPts val="84"/>
              </a:spcBef>
              <a:spcAft>
                <a:spcPts val="168"/>
              </a:spcAft>
            </a:pPr>
            <a:r>
              <a:rPr lang="en-US" dirty="0"/>
              <a:t>During the model development process, supervised learning techniques employ </a:t>
            </a:r>
            <a:r>
              <a:rPr lang="en-US" dirty="0">
                <a:solidFill>
                  <a:schemeClr val="accent6"/>
                </a:solidFill>
              </a:rPr>
              <a:t>training</a:t>
            </a:r>
            <a:r>
              <a:rPr lang="en-US" dirty="0"/>
              <a:t> and </a:t>
            </a:r>
            <a:r>
              <a:rPr lang="en-US" dirty="0">
                <a:solidFill>
                  <a:schemeClr val="accent6"/>
                </a:solidFill>
              </a:rPr>
              <a:t>testing</a:t>
            </a:r>
            <a:r>
              <a:rPr lang="en-US" dirty="0"/>
              <a:t> sets and sometimes a </a:t>
            </a:r>
            <a:r>
              <a:rPr lang="en-US" dirty="0">
                <a:solidFill>
                  <a:schemeClr val="accent6"/>
                </a:solidFill>
              </a:rPr>
              <a:t>validation</a:t>
            </a:r>
            <a:r>
              <a:rPr lang="en-US" dirty="0"/>
              <a:t> set.</a:t>
            </a:r>
          </a:p>
          <a:p>
            <a:pPr lvl="1">
              <a:spcBef>
                <a:spcPts val="84"/>
              </a:spcBef>
              <a:spcAft>
                <a:spcPts val="168"/>
              </a:spcAft>
            </a:pPr>
            <a:r>
              <a:rPr lang="en-US" dirty="0"/>
              <a:t>Historical data with known outcome (</a:t>
            </a:r>
            <a:r>
              <a:rPr lang="en-US" i="1" dirty="0"/>
              <a:t>target</a:t>
            </a:r>
            <a:r>
              <a:rPr lang="en-US" dirty="0"/>
              <a:t>, </a:t>
            </a:r>
            <a:r>
              <a:rPr lang="en-US" i="1" dirty="0"/>
              <a:t>class</a:t>
            </a:r>
            <a:r>
              <a:rPr lang="en-US" dirty="0"/>
              <a:t>, </a:t>
            </a:r>
            <a:r>
              <a:rPr lang="en-US" i="1" dirty="0"/>
              <a:t>response</a:t>
            </a:r>
            <a:r>
              <a:rPr lang="en-US" dirty="0"/>
              <a:t>, or </a:t>
            </a:r>
            <a:r>
              <a:rPr lang="en-US" i="1" dirty="0"/>
              <a:t>dependent variable</a:t>
            </a:r>
            <a:r>
              <a:rPr lang="en-US" dirty="0"/>
              <a:t>)</a:t>
            </a:r>
          </a:p>
          <a:p>
            <a:pPr lvl="1">
              <a:spcBef>
                <a:spcPts val="84"/>
              </a:spcBef>
              <a:spcAft>
                <a:spcPts val="168"/>
              </a:spcAft>
            </a:pPr>
            <a:r>
              <a:rPr lang="en-US" dirty="0"/>
              <a:t>Source data randomly split or sampled… mutually exclusive records</a:t>
            </a:r>
          </a:p>
          <a:p>
            <a:pPr>
              <a:spcBef>
                <a:spcPts val="84"/>
              </a:spcBef>
              <a:spcAft>
                <a:spcPts val="168"/>
              </a:spcAft>
            </a:pPr>
            <a:r>
              <a:rPr lang="en-US" dirty="0"/>
              <a:t>Why?</a:t>
            </a:r>
          </a:p>
          <a:p>
            <a:pPr lvl="1">
              <a:spcBef>
                <a:spcPts val="84"/>
              </a:spcBef>
              <a:spcAft>
                <a:spcPts val="168"/>
              </a:spcAft>
            </a:pPr>
            <a:r>
              <a:rPr lang="en-US" dirty="0"/>
              <a:t>Training set </a:t>
            </a:r>
            <a:r>
              <a:rPr lang="en-US" dirty="0">
                <a:sym typeface="Wingdings" pitchFamily="2" charset="2"/>
              </a:rPr>
              <a:t></a:t>
            </a:r>
            <a:r>
              <a:rPr lang="en-US" dirty="0"/>
              <a:t> build the model (</a:t>
            </a:r>
            <a:r>
              <a:rPr lang="en-US" b="1" dirty="0">
                <a:solidFill>
                  <a:schemeClr val="accent6"/>
                </a:solidFill>
              </a:rPr>
              <a:t>iterative</a:t>
            </a:r>
            <a:r>
              <a:rPr lang="en-US" dirty="0"/>
              <a:t>)</a:t>
            </a:r>
          </a:p>
          <a:p>
            <a:pPr lvl="1">
              <a:spcBef>
                <a:spcPts val="84"/>
              </a:spcBef>
              <a:spcAft>
                <a:spcPts val="168"/>
              </a:spcAft>
            </a:pPr>
            <a:r>
              <a:rPr lang="en-US" dirty="0"/>
              <a:t>Testing set </a:t>
            </a:r>
            <a:r>
              <a:rPr lang="en-US" dirty="0">
                <a:sym typeface="Wingdings" pitchFamily="2" charset="2"/>
              </a:rPr>
              <a:t></a:t>
            </a:r>
            <a:r>
              <a:rPr lang="en-US" dirty="0"/>
              <a:t> tune the parameters &amp; variables during model building (</a:t>
            </a:r>
            <a:r>
              <a:rPr lang="en-US" b="1" dirty="0">
                <a:solidFill>
                  <a:schemeClr val="accent6"/>
                </a:solidFill>
              </a:rPr>
              <a:t>iterative</a:t>
            </a:r>
            <a:r>
              <a:rPr lang="en-US" dirty="0"/>
              <a:t>)</a:t>
            </a:r>
          </a:p>
          <a:p>
            <a:pPr lvl="2">
              <a:spcBef>
                <a:spcPts val="84"/>
              </a:spcBef>
              <a:spcAft>
                <a:spcPts val="168"/>
              </a:spcAft>
            </a:pPr>
            <a:r>
              <a:rPr lang="en-US" sz="1800" dirty="0"/>
              <a:t>Assess model quality during training process</a:t>
            </a:r>
          </a:p>
          <a:p>
            <a:pPr lvl="2">
              <a:spcBef>
                <a:spcPts val="84"/>
              </a:spcBef>
              <a:spcAft>
                <a:spcPts val="168"/>
              </a:spcAft>
            </a:pPr>
            <a:r>
              <a:rPr lang="en-US" sz="1800" dirty="0"/>
              <a:t>Avoid overfitting the model to the training set</a:t>
            </a:r>
          </a:p>
          <a:p>
            <a:pPr lvl="1">
              <a:spcBef>
                <a:spcPts val="84"/>
              </a:spcBef>
              <a:spcAft>
                <a:spcPts val="168"/>
              </a:spcAft>
            </a:pPr>
            <a:r>
              <a:rPr lang="en-US" dirty="0"/>
              <a:t>Validation set </a:t>
            </a:r>
            <a:r>
              <a:rPr lang="en-US" dirty="0">
                <a:sym typeface="Wingdings" pitchFamily="2" charset="2"/>
              </a:rPr>
              <a:t> estimate accuracy or error rate of model (</a:t>
            </a:r>
            <a:r>
              <a:rPr lang="en-US" b="1" dirty="0">
                <a:solidFill>
                  <a:schemeClr val="accent6"/>
                </a:solidFill>
                <a:sym typeface="Wingdings" pitchFamily="2" charset="2"/>
              </a:rPr>
              <a:t>once</a:t>
            </a:r>
            <a:r>
              <a:rPr lang="en-US" dirty="0">
                <a:sym typeface="Wingdings" pitchFamily="2" charset="2"/>
              </a:rPr>
              <a:t>)</a:t>
            </a:r>
            <a:endParaRPr lang="en-US" dirty="0"/>
          </a:p>
          <a:p>
            <a:pPr lvl="2">
              <a:spcBef>
                <a:spcPts val="84"/>
              </a:spcBef>
              <a:spcAft>
                <a:spcPts val="168"/>
              </a:spcAft>
            </a:pPr>
            <a:r>
              <a:rPr lang="en-US" sz="1800" dirty="0"/>
              <a:t>Assess model’s expected performance when applied to new data</a:t>
            </a:r>
            <a:endParaRPr lang="en-US" sz="1800" dirty="0">
              <a:solidFill>
                <a:schemeClr val="tx1"/>
              </a:solidFill>
            </a:endParaRPr>
          </a:p>
        </p:txBody>
      </p:sp>
    </p:spTree>
    <p:extLst>
      <p:ext uri="{BB962C8B-B14F-4D97-AF65-F5344CB8AC3E}">
        <p14:creationId xmlns:p14="http://schemas.microsoft.com/office/powerpoint/2010/main" val="432005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620619"/>
            <a:ext cx="8545512" cy="501650"/>
          </a:xfrm>
        </p:spPr>
        <p:txBody>
          <a:bodyPr/>
          <a:lstStyle/>
          <a:p>
            <a:r>
              <a:rPr lang="en-US" dirty="0" smtClean="0"/>
              <a:t>Understanding </a:t>
            </a:r>
            <a:r>
              <a:rPr lang="en-US" dirty="0"/>
              <a:t>AI, ML &amp; DL Relationship</a:t>
            </a:r>
            <a:r>
              <a:rPr lang="mr-IN" dirty="0"/>
              <a:t>…</a:t>
            </a:r>
            <a:endParaRPr lang="en-US" dirty="0"/>
          </a:p>
        </p:txBody>
      </p:sp>
      <p:sp>
        <p:nvSpPr>
          <p:cNvPr id="4" name="Oval 3"/>
          <p:cNvSpPr/>
          <p:nvPr/>
        </p:nvSpPr>
        <p:spPr>
          <a:xfrm>
            <a:off x="360830" y="1707775"/>
            <a:ext cx="8258734" cy="480060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AI</a:t>
            </a:r>
          </a:p>
        </p:txBody>
      </p:sp>
      <p:sp>
        <p:nvSpPr>
          <p:cNvPr id="5" name="Oval 4"/>
          <p:cNvSpPr/>
          <p:nvPr/>
        </p:nvSpPr>
        <p:spPr>
          <a:xfrm>
            <a:off x="2151529" y="2882152"/>
            <a:ext cx="5813611" cy="3352800"/>
          </a:xfrm>
          <a:prstGeom prst="ellipse">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031878" y="4248953"/>
            <a:ext cx="3276599" cy="1573304"/>
          </a:xfrm>
          <a:prstGeom prst="ellipse">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647259" y="2313357"/>
            <a:ext cx="3034554" cy="830997"/>
          </a:xfrm>
          <a:prstGeom prst="rect">
            <a:avLst/>
          </a:prstGeom>
          <a:noFill/>
        </p:spPr>
        <p:txBody>
          <a:bodyPr wrap="square" rtlCol="0">
            <a:spAutoFit/>
          </a:bodyPr>
          <a:lstStyle/>
          <a:p>
            <a:r>
              <a:rPr lang="en-US" sz="2400" b="1" dirty="0" smtClean="0">
                <a:solidFill>
                  <a:schemeClr val="bg1"/>
                </a:solidFill>
              </a:rPr>
              <a:t>Artificial Intelligence</a:t>
            </a:r>
            <a:endParaRPr lang="en-US" sz="2400" b="1" dirty="0">
              <a:solidFill>
                <a:schemeClr val="bg1"/>
              </a:solidFill>
            </a:endParaRPr>
          </a:p>
        </p:txBody>
      </p:sp>
      <p:sp>
        <p:nvSpPr>
          <p:cNvPr id="8" name="TextBox 7"/>
          <p:cNvSpPr txBox="1"/>
          <p:nvPr/>
        </p:nvSpPr>
        <p:spPr>
          <a:xfrm>
            <a:off x="3426764" y="3417956"/>
            <a:ext cx="2478752" cy="830997"/>
          </a:xfrm>
          <a:prstGeom prst="rect">
            <a:avLst/>
          </a:prstGeom>
          <a:noFill/>
        </p:spPr>
        <p:txBody>
          <a:bodyPr wrap="square" rtlCol="0">
            <a:spAutoFit/>
          </a:bodyPr>
          <a:lstStyle/>
          <a:p>
            <a:r>
              <a:rPr lang="en-US" sz="2400" b="1" dirty="0" smtClean="0">
                <a:solidFill>
                  <a:schemeClr val="bg1"/>
                </a:solidFill>
              </a:rPr>
              <a:t>Machine Learning</a:t>
            </a:r>
            <a:endParaRPr lang="en-US" sz="2400" b="1" dirty="0">
              <a:solidFill>
                <a:schemeClr val="bg1"/>
              </a:solidFill>
            </a:endParaRPr>
          </a:p>
        </p:txBody>
      </p:sp>
      <p:sp>
        <p:nvSpPr>
          <p:cNvPr id="9" name="TextBox 8"/>
          <p:cNvSpPr txBox="1"/>
          <p:nvPr/>
        </p:nvSpPr>
        <p:spPr>
          <a:xfrm>
            <a:off x="4940668" y="4571998"/>
            <a:ext cx="2234456" cy="830997"/>
          </a:xfrm>
          <a:prstGeom prst="rect">
            <a:avLst/>
          </a:prstGeom>
          <a:noFill/>
        </p:spPr>
        <p:txBody>
          <a:bodyPr wrap="square" rtlCol="0">
            <a:spAutoFit/>
          </a:bodyPr>
          <a:lstStyle/>
          <a:p>
            <a:r>
              <a:rPr lang="en-US" sz="2400" b="1" dirty="0" smtClean="0">
                <a:solidFill>
                  <a:schemeClr val="bg1"/>
                </a:solidFill>
              </a:rPr>
              <a:t>Deep Learning</a:t>
            </a:r>
            <a:endParaRPr lang="en-US" sz="2400" b="1" dirty="0">
              <a:solidFill>
                <a:schemeClr val="bg1"/>
              </a:solidFill>
            </a:endParaRPr>
          </a:p>
        </p:txBody>
      </p:sp>
    </p:spTree>
    <p:extLst>
      <p:ext uri="{BB962C8B-B14F-4D97-AF65-F5344CB8AC3E}">
        <p14:creationId xmlns:p14="http://schemas.microsoft.com/office/powerpoint/2010/main" val="1579802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5113" y="593725"/>
            <a:ext cx="8545512" cy="561820"/>
          </a:xfrm>
        </p:spPr>
        <p:txBody>
          <a:bodyPr/>
          <a:lstStyle/>
          <a:p>
            <a:r>
              <a:rPr lang="en-US" altLang="en-US" dirty="0" smtClean="0">
                <a:solidFill>
                  <a:schemeClr val="tx1"/>
                </a:solidFill>
              </a:rPr>
              <a:t>Methodology to create Machine Learning Model</a:t>
            </a:r>
            <a:endParaRPr lang="en-US" sz="1800" b="0" dirty="0">
              <a:solidFill>
                <a:schemeClr val="tx1"/>
              </a:solidFill>
            </a:endParaRPr>
          </a:p>
        </p:txBody>
      </p:sp>
      <p:grpSp>
        <p:nvGrpSpPr>
          <p:cNvPr id="37" name="Group 36"/>
          <p:cNvGrpSpPr/>
          <p:nvPr/>
        </p:nvGrpSpPr>
        <p:grpSpPr>
          <a:xfrm>
            <a:off x="904875" y="1674067"/>
            <a:ext cx="7324725" cy="4391098"/>
            <a:chOff x="904875" y="1743075"/>
            <a:chExt cx="7467600" cy="4476750"/>
          </a:xfrm>
        </p:grpSpPr>
        <p:pic>
          <p:nvPicPr>
            <p:cNvPr id="17" name="Picture 47" descr="PE01561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1905" y="3011572"/>
              <a:ext cx="2057400" cy="1366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486025" y="1743075"/>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Business understanding</a:t>
              </a:r>
            </a:p>
          </p:txBody>
        </p:sp>
        <p:sp>
          <p:nvSpPr>
            <p:cNvPr id="10" name="Rectangle 9"/>
            <p:cNvSpPr/>
            <p:nvPr/>
          </p:nvSpPr>
          <p:spPr>
            <a:xfrm>
              <a:off x="5257800" y="1743075"/>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Analytic approach</a:t>
              </a:r>
            </a:p>
          </p:txBody>
        </p:sp>
        <p:sp>
          <p:nvSpPr>
            <p:cNvPr id="11" name="Rectangle 10"/>
            <p:cNvSpPr/>
            <p:nvPr/>
          </p:nvSpPr>
          <p:spPr>
            <a:xfrm>
              <a:off x="6781800" y="2809875"/>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Data requirements</a:t>
              </a:r>
            </a:p>
          </p:txBody>
        </p:sp>
        <p:sp>
          <p:nvSpPr>
            <p:cNvPr id="12" name="Rectangle 11"/>
            <p:cNvSpPr/>
            <p:nvPr/>
          </p:nvSpPr>
          <p:spPr>
            <a:xfrm>
              <a:off x="6781800" y="3729038"/>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Data </a:t>
              </a:r>
              <a:br>
                <a:rPr lang="en-US" sz="1600" dirty="0"/>
              </a:br>
              <a:r>
                <a:rPr lang="en-US" sz="1600" dirty="0"/>
                <a:t>collection</a:t>
              </a:r>
            </a:p>
          </p:txBody>
        </p:sp>
        <p:sp>
          <p:nvSpPr>
            <p:cNvPr id="13" name="Rectangle 12"/>
            <p:cNvSpPr/>
            <p:nvPr/>
          </p:nvSpPr>
          <p:spPr>
            <a:xfrm>
              <a:off x="6781800" y="4648200"/>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Data </a:t>
              </a:r>
              <a:br>
                <a:rPr lang="en-US" sz="1600" dirty="0"/>
              </a:br>
              <a:r>
                <a:rPr lang="en-US" sz="1600" dirty="0"/>
                <a:t>understanding</a:t>
              </a:r>
            </a:p>
          </p:txBody>
        </p:sp>
        <p:sp>
          <p:nvSpPr>
            <p:cNvPr id="14" name="Rectangle 13"/>
            <p:cNvSpPr/>
            <p:nvPr/>
          </p:nvSpPr>
          <p:spPr>
            <a:xfrm>
              <a:off x="5267325" y="5695950"/>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Data </a:t>
              </a:r>
              <a:br>
                <a:rPr lang="en-US" sz="1600" dirty="0"/>
              </a:br>
              <a:r>
                <a:rPr lang="en-US" sz="1600" dirty="0"/>
                <a:t>preparation</a:t>
              </a:r>
            </a:p>
          </p:txBody>
        </p:sp>
        <p:sp>
          <p:nvSpPr>
            <p:cNvPr id="18" name="Rectangle 17"/>
            <p:cNvSpPr/>
            <p:nvPr/>
          </p:nvSpPr>
          <p:spPr>
            <a:xfrm>
              <a:off x="904875" y="4657725"/>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Evaluation</a:t>
              </a:r>
            </a:p>
          </p:txBody>
        </p:sp>
        <p:sp>
          <p:nvSpPr>
            <p:cNvPr id="19" name="Rectangle 18"/>
            <p:cNvSpPr/>
            <p:nvPr/>
          </p:nvSpPr>
          <p:spPr>
            <a:xfrm>
              <a:off x="904875" y="3733800"/>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Deployment</a:t>
              </a:r>
            </a:p>
          </p:txBody>
        </p:sp>
        <p:sp>
          <p:nvSpPr>
            <p:cNvPr id="20" name="Rectangle 19"/>
            <p:cNvSpPr/>
            <p:nvPr/>
          </p:nvSpPr>
          <p:spPr>
            <a:xfrm>
              <a:off x="904875" y="2809875"/>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Feedback</a:t>
              </a:r>
            </a:p>
          </p:txBody>
        </p:sp>
        <p:grpSp>
          <p:nvGrpSpPr>
            <p:cNvPr id="21" name="Group 20"/>
            <p:cNvGrpSpPr/>
            <p:nvPr/>
          </p:nvGrpSpPr>
          <p:grpSpPr>
            <a:xfrm>
              <a:off x="3514726" y="2628900"/>
              <a:ext cx="2409824" cy="2409824"/>
              <a:chOff x="3371851" y="2343150"/>
              <a:chExt cx="2409824" cy="2409824"/>
            </a:xfrm>
            <a:effectLst/>
          </p:grpSpPr>
          <p:sp>
            <p:nvSpPr>
              <p:cNvPr id="22" name="Oval 21"/>
              <p:cNvSpPr/>
              <p:nvPr/>
            </p:nvSpPr>
            <p:spPr>
              <a:xfrm>
                <a:off x="3371851" y="2343150"/>
                <a:ext cx="2409824" cy="2409824"/>
              </a:xfrm>
              <a:prstGeom prst="ellipse">
                <a:avLst/>
              </a:prstGeom>
              <a:solidFill>
                <a:srgbClr val="FFCF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467100" y="3802846"/>
                <a:ext cx="2219326" cy="830997"/>
              </a:xfrm>
              <a:prstGeom prst="rect">
                <a:avLst/>
              </a:prstGeom>
              <a:noFill/>
              <a:ln w="19050">
                <a:noFill/>
              </a:ln>
            </p:spPr>
            <p:txBody>
              <a:bodyPr wrap="square" rtlCol="0">
                <a:spAutoFit/>
              </a:bodyPr>
              <a:lstStyle/>
              <a:p>
                <a:pPr algn="ctr"/>
                <a:r>
                  <a:rPr lang="en-US" sz="1200" b="1" dirty="0"/>
                  <a:t>Data Scientist/</a:t>
                </a:r>
                <a:br>
                  <a:rPr lang="en-US" sz="1200" b="1" dirty="0"/>
                </a:br>
                <a:r>
                  <a:rPr lang="en-US" sz="1200" b="1" dirty="0"/>
                  <a:t>Data Engineer</a:t>
                </a:r>
              </a:p>
              <a:p>
                <a:pPr algn="ctr"/>
                <a:r>
                  <a:rPr lang="en-US" sz="1200" dirty="0"/>
                  <a:t>Statistician</a:t>
                </a:r>
              </a:p>
              <a:p>
                <a:pPr algn="ctr"/>
                <a:r>
                  <a:rPr lang="en-US" sz="1200" dirty="0"/>
                  <a:t>Domain Expert</a:t>
                </a:r>
              </a:p>
            </p:txBody>
          </p:sp>
          <p:pic>
            <p:nvPicPr>
              <p:cNvPr id="55297" name="Picture 1" descr="C:\Users\ITSOUSER\Documents\CURRENT PROJECTS\WR1193955BL-refresh powerpoint\Colleagues.png"/>
              <p:cNvPicPr>
                <a:picLocks noChangeAspect="1" noChangeArrowheads="1"/>
              </p:cNvPicPr>
              <p:nvPr/>
            </p:nvPicPr>
            <p:blipFill>
              <a:blip r:embed="rId4"/>
              <a:srcRect/>
              <a:stretch>
                <a:fillRect/>
              </a:stretch>
            </p:blipFill>
            <p:spPr bwMode="auto">
              <a:xfrm>
                <a:off x="4162961" y="2595563"/>
                <a:ext cx="855735" cy="1181729"/>
              </a:xfrm>
              <a:prstGeom prst="rect">
                <a:avLst/>
              </a:prstGeom>
              <a:noFill/>
            </p:spPr>
          </p:pic>
        </p:grpSp>
        <p:cxnSp>
          <p:nvCxnSpPr>
            <p:cNvPr id="25" name="Straight Arrow Connector 24"/>
            <p:cNvCxnSpPr>
              <a:stCxn id="7" idx="3"/>
            </p:cNvCxnSpPr>
            <p:nvPr/>
          </p:nvCxnSpPr>
          <p:spPr>
            <a:xfrm flipV="1">
              <a:off x="4076700" y="1990725"/>
              <a:ext cx="1190625" cy="1428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7400925" y="3333750"/>
              <a:ext cx="0" cy="4191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7381875" y="4248150"/>
              <a:ext cx="0" cy="4191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7810500" y="3324225"/>
              <a:ext cx="0" cy="3810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7820025" y="4257675"/>
              <a:ext cx="0" cy="3810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4095750" y="6019800"/>
              <a:ext cx="1190625" cy="1428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1685925" y="4248150"/>
              <a:ext cx="0" cy="3810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1695450" y="3343275"/>
              <a:ext cx="0" cy="3810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4114800" y="5848350"/>
              <a:ext cx="112395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4" name="Curved Connector 43"/>
            <p:cNvCxnSpPr>
              <a:stCxn id="10" idx="3"/>
              <a:endCxn id="11" idx="0"/>
            </p:cNvCxnSpPr>
            <p:nvPr/>
          </p:nvCxnSpPr>
          <p:spPr>
            <a:xfrm>
              <a:off x="6848475" y="2005013"/>
              <a:ext cx="728663" cy="804862"/>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52" name="Curved Connector 51"/>
            <p:cNvCxnSpPr>
              <a:stCxn id="13" idx="2"/>
              <a:endCxn id="14" idx="3"/>
            </p:cNvCxnSpPr>
            <p:nvPr/>
          </p:nvCxnSpPr>
          <p:spPr>
            <a:xfrm rot="5400000">
              <a:off x="6824663" y="5205412"/>
              <a:ext cx="785813" cy="719138"/>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55" name="Curved Connector 54"/>
            <p:cNvCxnSpPr/>
            <p:nvPr/>
          </p:nvCxnSpPr>
          <p:spPr>
            <a:xfrm rot="5400000" flipH="1" flipV="1">
              <a:off x="5550695" y="4474370"/>
              <a:ext cx="1704974" cy="719137"/>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58" name="Curved Connector 57"/>
            <p:cNvCxnSpPr>
              <a:stCxn id="18" idx="2"/>
              <a:endCxn id="15" idx="1"/>
            </p:cNvCxnSpPr>
            <p:nvPr/>
          </p:nvCxnSpPr>
          <p:spPr>
            <a:xfrm rot="16200000" flipH="1">
              <a:off x="1719262" y="5162550"/>
              <a:ext cx="776288" cy="814387"/>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5" name="Curved Connector 64"/>
            <p:cNvCxnSpPr/>
            <p:nvPr/>
          </p:nvCxnSpPr>
          <p:spPr>
            <a:xfrm rot="10800000">
              <a:off x="1909764" y="5162550"/>
              <a:ext cx="814387" cy="776288"/>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76" name="Curved Connector 75"/>
            <p:cNvCxnSpPr>
              <a:stCxn id="20" idx="3"/>
              <a:endCxn id="15" idx="0"/>
            </p:cNvCxnSpPr>
            <p:nvPr/>
          </p:nvCxnSpPr>
          <p:spPr>
            <a:xfrm>
              <a:off x="2495550" y="3071813"/>
              <a:ext cx="814388" cy="2624137"/>
            </a:xfrm>
            <a:prstGeom prst="curvedConnector2">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514600" y="5695950"/>
              <a:ext cx="1590675" cy="523875"/>
            </a:xfrm>
            <a:prstGeom prst="rect">
              <a:avLst/>
            </a:prstGeom>
            <a:solidFill>
              <a:srgbClr val="0043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00" dirty="0"/>
                <a:t>Modeling</a:t>
              </a:r>
            </a:p>
          </p:txBody>
        </p:sp>
      </p:grpSp>
    </p:spTree>
    <p:extLst>
      <p:ext uri="{BB962C8B-B14F-4D97-AF65-F5344CB8AC3E}">
        <p14:creationId xmlns:p14="http://schemas.microsoft.com/office/powerpoint/2010/main" val="2159475364"/>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7472036" y="1630873"/>
            <a:ext cx="1522800" cy="1242490"/>
          </a:xfrm>
          <a:prstGeom prst="rect">
            <a:avLst/>
          </a:prstGeom>
        </p:spPr>
      </p:pic>
      <p:pic>
        <p:nvPicPr>
          <p:cNvPr id="19" name="Picture 18"/>
          <p:cNvPicPr>
            <a:picLocks noChangeAspect="1"/>
          </p:cNvPicPr>
          <p:nvPr/>
        </p:nvPicPr>
        <p:blipFill>
          <a:blip r:embed="rId4"/>
          <a:stretch>
            <a:fillRect/>
          </a:stretch>
        </p:blipFill>
        <p:spPr>
          <a:xfrm>
            <a:off x="7805819" y="2861386"/>
            <a:ext cx="862920" cy="864960"/>
          </a:xfrm>
          <a:prstGeom prst="rect">
            <a:avLst/>
          </a:prstGeom>
        </p:spPr>
      </p:pic>
      <p:pic>
        <p:nvPicPr>
          <p:cNvPr id="23" name="Picture 22"/>
          <p:cNvPicPr>
            <a:picLocks noChangeAspect="1"/>
          </p:cNvPicPr>
          <p:nvPr/>
        </p:nvPicPr>
        <p:blipFill rotWithShape="1">
          <a:blip r:embed="rId5">
            <a:extLst>
              <a:ext uri="{28A0092B-C50C-407E-A947-70E740481C1C}">
                <a14:useLocalDpi xmlns:a14="http://schemas.microsoft.com/office/drawing/2010/main" val="0"/>
              </a:ext>
            </a:extLst>
          </a:blip>
          <a:srcRect r="59867" b="48962"/>
          <a:stretch/>
        </p:blipFill>
        <p:spPr>
          <a:xfrm>
            <a:off x="2778216" y="1757594"/>
            <a:ext cx="2053557" cy="1720335"/>
          </a:xfrm>
          <a:prstGeom prst="rect">
            <a:avLst/>
          </a:prstGeom>
        </p:spPr>
      </p:pic>
      <p:sp>
        <p:nvSpPr>
          <p:cNvPr id="24" name="Flowchart: Connector 23"/>
          <p:cNvSpPr/>
          <p:nvPr/>
        </p:nvSpPr>
        <p:spPr>
          <a:xfrm>
            <a:off x="5728227" y="2093878"/>
            <a:ext cx="1005840" cy="1005840"/>
          </a:xfrm>
          <a:prstGeom prst="flowChartConnector">
            <a:avLst/>
          </a:prstGeom>
          <a:solidFill>
            <a:srgbClr val="5CC3B8"/>
          </a:solidFill>
          <a:ln w="57150">
            <a:solidFill>
              <a:srgbClr val="A9276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Web Service</a:t>
            </a:r>
          </a:p>
        </p:txBody>
      </p:sp>
      <p:pic>
        <p:nvPicPr>
          <p:cNvPr id="25" name="Picture 24"/>
          <p:cNvPicPr>
            <a:picLocks noChangeAspect="1"/>
          </p:cNvPicPr>
          <p:nvPr/>
        </p:nvPicPr>
        <p:blipFill rotWithShape="1">
          <a:blip r:embed="rId6">
            <a:extLst>
              <a:ext uri="{28A0092B-C50C-407E-A947-70E740481C1C}">
                <a14:useLocalDpi xmlns:a14="http://schemas.microsoft.com/office/drawing/2010/main" val="0"/>
              </a:ext>
            </a:extLst>
          </a:blip>
          <a:srcRect l="6133" t="12270" r="11616" b="13910"/>
          <a:stretch/>
        </p:blipFill>
        <p:spPr>
          <a:xfrm>
            <a:off x="102828" y="2861386"/>
            <a:ext cx="1090257" cy="344292"/>
          </a:xfrm>
          <a:prstGeom prst="rect">
            <a:avLst/>
          </a:prstGeom>
        </p:spPr>
      </p:pic>
      <p:pic>
        <p:nvPicPr>
          <p:cNvPr id="26" name="Picture 25"/>
          <p:cNvPicPr>
            <a:picLocks noChangeAspect="1"/>
          </p:cNvPicPr>
          <p:nvPr/>
        </p:nvPicPr>
        <p:blipFill rotWithShape="1">
          <a:blip r:embed="rId7">
            <a:extLst>
              <a:ext uri="{28A0092B-C50C-407E-A947-70E740481C1C}">
                <a14:useLocalDpi xmlns:a14="http://schemas.microsoft.com/office/drawing/2010/main" val="0"/>
              </a:ext>
            </a:extLst>
          </a:blip>
          <a:srcRect t="33091" b="33091"/>
          <a:stretch/>
        </p:blipFill>
        <p:spPr>
          <a:xfrm>
            <a:off x="288968" y="1600327"/>
            <a:ext cx="987135" cy="333831"/>
          </a:xfrm>
          <a:prstGeom prst="rect">
            <a:avLst/>
          </a:prstGeom>
        </p:spPr>
      </p:pic>
      <p:pic>
        <p:nvPicPr>
          <p:cNvPr id="27" name="Picture 26"/>
          <p:cNvPicPr>
            <a:picLocks noChangeAspect="1"/>
          </p:cNvPicPr>
          <p:nvPr/>
        </p:nvPicPr>
        <p:blipFill rotWithShape="1">
          <a:blip r:embed="rId8">
            <a:extLst>
              <a:ext uri="{28A0092B-C50C-407E-A947-70E740481C1C}">
                <a14:useLocalDpi xmlns:a14="http://schemas.microsoft.com/office/drawing/2010/main" val="0"/>
              </a:ext>
            </a:extLst>
          </a:blip>
          <a:srcRect t="32545" b="31455"/>
          <a:stretch/>
        </p:blipFill>
        <p:spPr>
          <a:xfrm>
            <a:off x="1094415" y="1983442"/>
            <a:ext cx="1002690" cy="360969"/>
          </a:xfrm>
          <a:prstGeom prst="rect">
            <a:avLst/>
          </a:prstGeom>
        </p:spPr>
      </p:pic>
      <p:pic>
        <p:nvPicPr>
          <p:cNvPr id="28" name="Picture 27"/>
          <p:cNvPicPr>
            <a:picLocks noChangeAspect="1"/>
          </p:cNvPicPr>
          <p:nvPr/>
        </p:nvPicPr>
        <p:blipFill rotWithShape="1">
          <a:blip r:embed="rId9">
            <a:extLst>
              <a:ext uri="{28A0092B-C50C-407E-A947-70E740481C1C}">
                <a14:useLocalDpi xmlns:a14="http://schemas.microsoft.com/office/drawing/2010/main" val="0"/>
              </a:ext>
            </a:extLst>
          </a:blip>
          <a:srcRect t="41363" b="42122"/>
          <a:stretch/>
        </p:blipFill>
        <p:spPr>
          <a:xfrm>
            <a:off x="731562" y="3593194"/>
            <a:ext cx="1557303" cy="257191"/>
          </a:xfrm>
          <a:prstGeom prst="rect">
            <a:avLst/>
          </a:prstGeom>
        </p:spPr>
      </p:pic>
      <p:pic>
        <p:nvPicPr>
          <p:cNvPr id="30" name="Picture 29"/>
          <p:cNvPicPr>
            <a:picLocks noChangeAspect="1"/>
          </p:cNvPicPr>
          <p:nvPr/>
        </p:nvPicPr>
        <p:blipFill rotWithShape="1">
          <a:blip r:embed="rId10">
            <a:extLst>
              <a:ext uri="{28A0092B-C50C-407E-A947-70E740481C1C}">
                <a14:useLocalDpi xmlns:a14="http://schemas.microsoft.com/office/drawing/2010/main" val="0"/>
              </a:ext>
            </a:extLst>
          </a:blip>
          <a:srcRect t="30909" b="30739"/>
          <a:stretch/>
        </p:blipFill>
        <p:spPr>
          <a:xfrm>
            <a:off x="242209" y="2435193"/>
            <a:ext cx="919268" cy="235040"/>
          </a:xfrm>
          <a:prstGeom prst="rect">
            <a:avLst/>
          </a:prstGeom>
        </p:spPr>
      </p:pic>
      <p:pic>
        <p:nvPicPr>
          <p:cNvPr id="31" name="Picture 30"/>
          <p:cNvPicPr>
            <a:picLocks noChangeAspect="1"/>
          </p:cNvPicPr>
          <p:nvPr/>
        </p:nvPicPr>
        <p:blipFill rotWithShape="1">
          <a:blip r:embed="rId11">
            <a:extLst>
              <a:ext uri="{28A0092B-C50C-407E-A947-70E740481C1C}">
                <a14:useLocalDpi xmlns:a14="http://schemas.microsoft.com/office/drawing/2010/main" val="0"/>
              </a:ext>
            </a:extLst>
          </a:blip>
          <a:srcRect l="10801" t="8273" r="11290" b="6105"/>
          <a:stretch/>
        </p:blipFill>
        <p:spPr>
          <a:xfrm>
            <a:off x="142132" y="3315586"/>
            <a:ext cx="466402" cy="463469"/>
          </a:xfrm>
          <a:prstGeom prst="rect">
            <a:avLst/>
          </a:prstGeom>
        </p:spPr>
      </p:pic>
      <p:pic>
        <p:nvPicPr>
          <p:cNvPr id="32" name="Picture 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957" y="2075733"/>
            <a:ext cx="869948" cy="176385"/>
          </a:xfrm>
          <a:prstGeom prst="rect">
            <a:avLst/>
          </a:prstGeom>
        </p:spPr>
      </p:pic>
      <p:pic>
        <p:nvPicPr>
          <p:cNvPr id="33" name="Pictur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61477" y="2699644"/>
            <a:ext cx="985405" cy="800149"/>
          </a:xfrm>
          <a:prstGeom prst="rect">
            <a:avLst/>
          </a:prstGeom>
        </p:spPr>
      </p:pic>
      <p:cxnSp>
        <p:nvCxnSpPr>
          <p:cNvPr id="35" name="Straight Arrow Connector 34"/>
          <p:cNvCxnSpPr/>
          <p:nvPr/>
        </p:nvCxnSpPr>
        <p:spPr>
          <a:xfrm>
            <a:off x="1925787" y="2615470"/>
            <a:ext cx="837597" cy="0"/>
          </a:xfrm>
          <a:prstGeom prst="straightConnector1">
            <a:avLst/>
          </a:prstGeom>
          <a:ln w="57150">
            <a:solidFill>
              <a:srgbClr val="15293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6780263" y="2610396"/>
            <a:ext cx="837597" cy="0"/>
          </a:xfrm>
          <a:prstGeom prst="straightConnector1">
            <a:avLst/>
          </a:prstGeom>
          <a:ln w="57150">
            <a:solidFill>
              <a:srgbClr val="15293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4831774" y="2610396"/>
            <a:ext cx="837597" cy="0"/>
          </a:xfrm>
          <a:prstGeom prst="straightConnector1">
            <a:avLst/>
          </a:prstGeom>
          <a:ln w="57150">
            <a:solidFill>
              <a:srgbClr val="15293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344585" y="1610091"/>
            <a:ext cx="0" cy="2219512"/>
          </a:xfrm>
          <a:prstGeom prst="line">
            <a:avLst/>
          </a:prstGeom>
          <a:ln>
            <a:solidFill>
              <a:srgbClr val="152934"/>
            </a:solidFill>
            <a:prstDash val="sysDot"/>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42133" y="4263622"/>
            <a:ext cx="2295404" cy="2031325"/>
          </a:xfrm>
          <a:prstGeom prst="rect">
            <a:avLst/>
          </a:prstGeom>
          <a:noFill/>
        </p:spPr>
        <p:txBody>
          <a:bodyPr wrap="square" rtlCol="0">
            <a:spAutoFit/>
          </a:bodyPr>
          <a:lstStyle/>
          <a:p>
            <a:r>
              <a:rPr lang="en-US" sz="1400" b="1" dirty="0"/>
              <a:t>Data Access:</a:t>
            </a:r>
          </a:p>
          <a:p>
            <a:pPr marL="285750" indent="-285750">
              <a:buFont typeface="Arial" panose="020B0604020202020204" pitchFamily="34" charset="0"/>
              <a:buChar char="•"/>
            </a:pPr>
            <a:r>
              <a:rPr lang="en-US" sz="1400" dirty="0"/>
              <a:t>Easily connect to Behind-the-Firewall and Public Cloud Data</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Catalogued and Governed Controls through Watson Data Platform</a:t>
            </a:r>
          </a:p>
        </p:txBody>
      </p:sp>
      <p:sp>
        <p:nvSpPr>
          <p:cNvPr id="53" name="TextBox 52"/>
          <p:cNvSpPr txBox="1"/>
          <p:nvPr/>
        </p:nvSpPr>
        <p:spPr>
          <a:xfrm>
            <a:off x="2610814" y="4263622"/>
            <a:ext cx="2202452" cy="1815882"/>
          </a:xfrm>
          <a:prstGeom prst="rect">
            <a:avLst/>
          </a:prstGeom>
          <a:noFill/>
        </p:spPr>
        <p:txBody>
          <a:bodyPr wrap="square" rtlCol="0">
            <a:spAutoFit/>
          </a:bodyPr>
          <a:lstStyle/>
          <a:p>
            <a:r>
              <a:rPr lang="en-US" sz="1400" b="1" dirty="0"/>
              <a:t>Creating Models:</a:t>
            </a:r>
          </a:p>
          <a:p>
            <a:pPr marL="285750" indent="-285750">
              <a:buFont typeface="Arial" panose="020B0604020202020204" pitchFamily="34" charset="0"/>
              <a:buChar char="•"/>
            </a:pPr>
            <a:r>
              <a:rPr lang="en-US" sz="1400" dirty="0"/>
              <a:t>Single UI and API for creating ML Models on various Runtimes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Auto-Modelling and </a:t>
            </a:r>
            <a:r>
              <a:rPr lang="en-US" sz="1400" dirty="0" err="1"/>
              <a:t>Hyperparameter</a:t>
            </a:r>
            <a:r>
              <a:rPr lang="en-US" sz="1400" dirty="0"/>
              <a:t> Optimization</a:t>
            </a:r>
          </a:p>
        </p:txBody>
      </p:sp>
      <p:sp>
        <p:nvSpPr>
          <p:cNvPr id="54" name="TextBox 53"/>
          <p:cNvSpPr txBox="1"/>
          <p:nvPr/>
        </p:nvSpPr>
        <p:spPr>
          <a:xfrm>
            <a:off x="5079496" y="4263622"/>
            <a:ext cx="1946288" cy="1815882"/>
          </a:xfrm>
          <a:prstGeom prst="rect">
            <a:avLst/>
          </a:prstGeom>
          <a:noFill/>
        </p:spPr>
        <p:txBody>
          <a:bodyPr wrap="square" rtlCol="0">
            <a:spAutoFit/>
          </a:bodyPr>
          <a:lstStyle/>
          <a:p>
            <a:r>
              <a:rPr lang="en-US" sz="1400" b="1" dirty="0"/>
              <a:t>Web Service:</a:t>
            </a:r>
          </a:p>
          <a:p>
            <a:pPr marL="285750" indent="-285750">
              <a:buFont typeface="Arial" panose="020B0604020202020204" pitchFamily="34" charset="0"/>
              <a:buChar char="•"/>
            </a:pPr>
            <a:r>
              <a:rPr lang="en-US" sz="1400" dirty="0"/>
              <a:t>Real-time, Streaming, and Batch Deployment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Continuous Monitoring and Feedback Loop</a:t>
            </a:r>
          </a:p>
        </p:txBody>
      </p:sp>
      <p:sp>
        <p:nvSpPr>
          <p:cNvPr id="55" name="TextBox 54"/>
          <p:cNvSpPr txBox="1"/>
          <p:nvPr/>
        </p:nvSpPr>
        <p:spPr>
          <a:xfrm>
            <a:off x="7199061" y="4263622"/>
            <a:ext cx="1944939" cy="2031325"/>
          </a:xfrm>
          <a:prstGeom prst="rect">
            <a:avLst/>
          </a:prstGeom>
          <a:noFill/>
        </p:spPr>
        <p:txBody>
          <a:bodyPr wrap="square" rtlCol="0">
            <a:spAutoFit/>
          </a:bodyPr>
          <a:lstStyle/>
          <a:p>
            <a:r>
              <a:rPr lang="en-US" sz="1400" b="1" dirty="0"/>
              <a:t>Intelligent Apps:</a:t>
            </a:r>
          </a:p>
          <a:p>
            <a:pPr marL="285750" indent="-285750">
              <a:buFont typeface="Arial" panose="020B0604020202020204" pitchFamily="34" charset="0"/>
              <a:buChar char="•"/>
            </a:pPr>
            <a:r>
              <a:rPr lang="en-US" sz="1400" dirty="0"/>
              <a:t>Integrate ML models with apps, websites, etc.</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Continuously Improve and Adapt with Self-Learning</a:t>
            </a:r>
          </a:p>
        </p:txBody>
      </p:sp>
      <p:cxnSp>
        <p:nvCxnSpPr>
          <p:cNvPr id="58" name="Straight Connector 57"/>
          <p:cNvCxnSpPr/>
          <p:nvPr/>
        </p:nvCxnSpPr>
        <p:spPr>
          <a:xfrm>
            <a:off x="7199061" y="1589888"/>
            <a:ext cx="0" cy="2219512"/>
          </a:xfrm>
          <a:prstGeom prst="line">
            <a:avLst/>
          </a:prstGeom>
          <a:ln>
            <a:solidFill>
              <a:srgbClr val="152934"/>
            </a:solidFill>
            <a:prstDash val="sysDot"/>
          </a:ln>
        </p:spPr>
        <p:style>
          <a:lnRef idx="2">
            <a:schemeClr val="accent1"/>
          </a:lnRef>
          <a:fillRef idx="0">
            <a:schemeClr val="accent1"/>
          </a:fillRef>
          <a:effectRef idx="1">
            <a:schemeClr val="accent1"/>
          </a:effectRef>
          <a:fontRef idx="minor">
            <a:schemeClr val="tx1"/>
          </a:fontRef>
        </p:style>
      </p:cxnSp>
      <p:sp>
        <p:nvSpPr>
          <p:cNvPr id="60" name="Title 59"/>
          <p:cNvSpPr>
            <a:spLocks noGrp="1"/>
          </p:cNvSpPr>
          <p:nvPr>
            <p:ph type="title"/>
          </p:nvPr>
        </p:nvSpPr>
        <p:spPr>
          <a:xfrm>
            <a:off x="242209" y="504161"/>
            <a:ext cx="8878887" cy="851625"/>
          </a:xfrm>
        </p:spPr>
        <p:txBody>
          <a:bodyPr/>
          <a:lstStyle/>
          <a:p>
            <a:r>
              <a:rPr lang="en-US" dirty="0" smtClean="0">
                <a:solidFill>
                  <a:schemeClr val="tx1"/>
                </a:solidFill>
              </a:rPr>
              <a:t>Introducing </a:t>
            </a:r>
            <a:r>
              <a:rPr lang="en-US" dirty="0">
                <a:solidFill>
                  <a:schemeClr val="tx1"/>
                </a:solidFill>
              </a:rPr>
              <a:t>IBM Watson Machine </a:t>
            </a:r>
            <a:r>
              <a:rPr lang="en-US" dirty="0" smtClean="0">
                <a:solidFill>
                  <a:schemeClr val="tx1"/>
                </a:solidFill>
              </a:rPr>
              <a:t>Learning</a:t>
            </a:r>
            <a:br>
              <a:rPr lang="en-US" dirty="0" smtClean="0">
                <a:solidFill>
                  <a:schemeClr val="tx1"/>
                </a:solidFill>
              </a:rPr>
            </a:br>
            <a:r>
              <a:rPr lang="en-US" dirty="0" smtClean="0">
                <a:solidFill>
                  <a:schemeClr val="tx1"/>
                </a:solidFill>
              </a:rPr>
              <a:t>Accelerating Digital Deployments in Cloud</a:t>
            </a:r>
            <a:r>
              <a:rPr lang="mr-IN" dirty="0" smtClean="0">
                <a:solidFill>
                  <a:schemeClr val="tx1"/>
                </a:solidFill>
              </a:rPr>
              <a:t>…</a:t>
            </a:r>
            <a:endParaRPr lang="en-US" dirty="0">
              <a:solidFill>
                <a:schemeClr val="tx1"/>
              </a:solidFill>
            </a:endParaRPr>
          </a:p>
        </p:txBody>
      </p:sp>
      <p:sp>
        <p:nvSpPr>
          <p:cNvPr id="29" name="TextBox 28"/>
          <p:cNvSpPr txBox="1"/>
          <p:nvPr/>
        </p:nvSpPr>
        <p:spPr>
          <a:xfrm>
            <a:off x="1270543" y="2334746"/>
            <a:ext cx="668978" cy="369332"/>
          </a:xfrm>
          <a:prstGeom prst="rect">
            <a:avLst/>
          </a:prstGeom>
          <a:noFill/>
        </p:spPr>
        <p:txBody>
          <a:bodyPr wrap="square" rtlCol="0">
            <a:spAutoFit/>
          </a:bodyPr>
          <a:lstStyle/>
          <a:p>
            <a:pPr algn="ctr"/>
            <a:r>
              <a:rPr lang="en-US" b="1" dirty="0"/>
              <a:t>IMS</a:t>
            </a:r>
          </a:p>
        </p:txBody>
      </p:sp>
    </p:spTree>
    <p:extLst>
      <p:ext uri="{BB962C8B-B14F-4D97-AF65-F5344CB8AC3E}">
        <p14:creationId xmlns:p14="http://schemas.microsoft.com/office/powerpoint/2010/main" val="8951090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Entry points based on the persona</a:t>
            </a:r>
          </a:p>
        </p:txBody>
      </p:sp>
      <p:grpSp>
        <p:nvGrpSpPr>
          <p:cNvPr id="27" name="Group 26"/>
          <p:cNvGrpSpPr/>
          <p:nvPr/>
        </p:nvGrpSpPr>
        <p:grpSpPr>
          <a:xfrm>
            <a:off x="3922969" y="1278021"/>
            <a:ext cx="2932334" cy="822960"/>
            <a:chOff x="4126388" y="1252872"/>
            <a:chExt cx="2932334" cy="822960"/>
          </a:xfrm>
        </p:grpSpPr>
        <p:pic>
          <p:nvPicPr>
            <p:cNvPr id="13" name="Picture 12" descr="Persona_Eden_BusinessAnalyst_PNG.png"/>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126388" y="1252872"/>
              <a:ext cx="822960" cy="822960"/>
            </a:xfrm>
            <a:prstGeom prst="rect">
              <a:avLst/>
            </a:prstGeom>
          </p:spPr>
        </p:pic>
        <p:sp>
          <p:nvSpPr>
            <p:cNvPr id="14" name="Rectangle 13"/>
            <p:cNvSpPr/>
            <p:nvPr/>
          </p:nvSpPr>
          <p:spPr>
            <a:xfrm>
              <a:off x="4981338" y="1285445"/>
              <a:ext cx="2077384" cy="7578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a:solidFill>
                    <a:schemeClr val="tx1"/>
                  </a:solidFill>
                  <a:latin typeface="Helvetica Neue Light" charset="0"/>
                  <a:ea typeface="Helvetica Neue Light" charset="0"/>
                  <a:cs typeface="Helvetica Neue Light" charset="0"/>
                </a:rPr>
                <a:t>Business </a:t>
              </a:r>
            </a:p>
            <a:p>
              <a:pPr algn="ctr"/>
              <a:r>
                <a:rPr lang="en-US" sz="2100" dirty="0">
                  <a:solidFill>
                    <a:schemeClr val="tx1"/>
                  </a:solidFill>
                  <a:latin typeface="Helvetica Neue Light" charset="0"/>
                  <a:ea typeface="Helvetica Neue Light" charset="0"/>
                  <a:cs typeface="Helvetica Neue Light" charset="0"/>
                </a:rPr>
                <a:t>Analysts</a:t>
              </a:r>
            </a:p>
          </p:txBody>
        </p:sp>
      </p:grpSp>
      <p:sp>
        <p:nvSpPr>
          <p:cNvPr id="15" name="Triangle 14"/>
          <p:cNvSpPr/>
          <p:nvPr/>
        </p:nvSpPr>
        <p:spPr>
          <a:xfrm>
            <a:off x="2750494" y="2316200"/>
            <a:ext cx="3167909" cy="1591457"/>
          </a:xfrm>
          <a:prstGeom prst="triangle">
            <a:avLst>
              <a:gd name="adj" fmla="val 49635"/>
            </a:avLst>
          </a:prstGeom>
          <a:noFill/>
          <a:ln w="38100">
            <a:solidFill>
              <a:schemeClr val="accent6"/>
            </a:solid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1200" b="1" dirty="0" smtClean="0">
                <a:solidFill>
                  <a:schemeClr val="accent6"/>
                </a:solidFill>
              </a:rPr>
              <a:t>COLLABORATION</a:t>
            </a:r>
            <a:endParaRPr lang="en-US" b="1" dirty="0" smtClean="0">
              <a:solidFill>
                <a:schemeClr val="accent6"/>
              </a:solidFill>
            </a:endParaRPr>
          </a:p>
        </p:txBody>
      </p:sp>
      <p:grpSp>
        <p:nvGrpSpPr>
          <p:cNvPr id="25" name="Group 24"/>
          <p:cNvGrpSpPr/>
          <p:nvPr/>
        </p:nvGrpSpPr>
        <p:grpSpPr>
          <a:xfrm>
            <a:off x="5811109" y="4033323"/>
            <a:ext cx="2788254" cy="837852"/>
            <a:chOff x="6355746" y="3481313"/>
            <a:chExt cx="2788254" cy="837852"/>
          </a:xfrm>
        </p:grpSpPr>
        <p:pic>
          <p:nvPicPr>
            <p:cNvPr id="5" name="Picture 4" descr="Persona_Chris_DataScientist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5746" y="3481313"/>
              <a:ext cx="857317" cy="837852"/>
            </a:xfrm>
            <a:prstGeom prst="rect">
              <a:avLst/>
            </a:prstGeom>
          </p:spPr>
        </p:pic>
        <p:sp>
          <p:nvSpPr>
            <p:cNvPr id="16" name="Rectangle 15"/>
            <p:cNvSpPr/>
            <p:nvPr/>
          </p:nvSpPr>
          <p:spPr>
            <a:xfrm>
              <a:off x="7245049" y="3487949"/>
              <a:ext cx="1898951" cy="82458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a:solidFill>
                    <a:schemeClr val="tx1"/>
                  </a:solidFill>
                  <a:latin typeface="Helvetica Neue Light" charset="0"/>
                  <a:ea typeface="Helvetica Neue Light" charset="0"/>
                  <a:cs typeface="Helvetica Neue Light" charset="0"/>
                </a:rPr>
                <a:t>Data </a:t>
              </a:r>
            </a:p>
            <a:p>
              <a:pPr algn="ctr"/>
              <a:r>
                <a:rPr lang="en-US" sz="2100" dirty="0">
                  <a:solidFill>
                    <a:schemeClr val="tx1"/>
                  </a:solidFill>
                  <a:latin typeface="Helvetica Neue Light" charset="0"/>
                  <a:ea typeface="Helvetica Neue Light" charset="0"/>
                  <a:cs typeface="Helvetica Neue Light" charset="0"/>
                </a:rPr>
                <a:t>Scientists</a:t>
              </a:r>
            </a:p>
          </p:txBody>
        </p:sp>
      </p:grpSp>
      <p:pic>
        <p:nvPicPr>
          <p:cNvPr id="18" name="Picture 17"/>
          <p:cNvPicPr>
            <a:picLocks noChangeAspect="1"/>
          </p:cNvPicPr>
          <p:nvPr/>
        </p:nvPicPr>
        <p:blipFill>
          <a:blip r:embed="rId4"/>
          <a:stretch>
            <a:fillRect/>
          </a:stretch>
        </p:blipFill>
        <p:spPr>
          <a:xfrm>
            <a:off x="561561" y="1078786"/>
            <a:ext cx="1522800" cy="1242490"/>
          </a:xfrm>
          <a:prstGeom prst="rect">
            <a:avLst/>
          </a:prstGeom>
        </p:spPr>
      </p:pic>
      <p:pic>
        <p:nvPicPr>
          <p:cNvPr id="19" name="Picture 18"/>
          <p:cNvPicPr>
            <a:picLocks noChangeAspect="1"/>
          </p:cNvPicPr>
          <p:nvPr/>
        </p:nvPicPr>
        <p:blipFill>
          <a:blip r:embed="rId5"/>
          <a:stretch>
            <a:fillRect/>
          </a:stretch>
        </p:blipFill>
        <p:spPr>
          <a:xfrm>
            <a:off x="2201717" y="1291726"/>
            <a:ext cx="862920" cy="864960"/>
          </a:xfrm>
          <a:prstGeom prst="rect">
            <a:avLst/>
          </a:prstGeom>
        </p:spPr>
      </p:pic>
      <p:grpSp>
        <p:nvGrpSpPr>
          <p:cNvPr id="24" name="Group 23"/>
          <p:cNvGrpSpPr/>
          <p:nvPr/>
        </p:nvGrpSpPr>
        <p:grpSpPr>
          <a:xfrm>
            <a:off x="265113" y="4016989"/>
            <a:ext cx="3153877" cy="2213483"/>
            <a:chOff x="265113" y="4016989"/>
            <a:chExt cx="3153877" cy="2213483"/>
          </a:xfrm>
        </p:grpSpPr>
        <p:grpSp>
          <p:nvGrpSpPr>
            <p:cNvPr id="23" name="Group 22"/>
            <p:cNvGrpSpPr/>
            <p:nvPr/>
          </p:nvGrpSpPr>
          <p:grpSpPr>
            <a:xfrm>
              <a:off x="536742" y="4016989"/>
              <a:ext cx="2824394" cy="837852"/>
              <a:chOff x="375243" y="3751334"/>
              <a:chExt cx="2824394" cy="837852"/>
            </a:xfrm>
          </p:grpSpPr>
          <p:pic>
            <p:nvPicPr>
              <p:cNvPr id="4" name="Picture 3" descr="Persona_Kai_ApplicationDeveloper_P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5243" y="3751334"/>
                <a:ext cx="857317" cy="837852"/>
              </a:xfrm>
              <a:prstGeom prst="rect">
                <a:avLst/>
              </a:prstGeom>
            </p:spPr>
          </p:pic>
          <p:sp>
            <p:nvSpPr>
              <p:cNvPr id="17" name="Rectangle 16"/>
              <p:cNvSpPr/>
              <p:nvPr/>
            </p:nvSpPr>
            <p:spPr>
              <a:xfrm>
                <a:off x="1157801" y="3767668"/>
                <a:ext cx="2041836" cy="75671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a:solidFill>
                      <a:schemeClr val="tx1"/>
                    </a:solidFill>
                    <a:latin typeface="Helvetica Neue Light" charset="0"/>
                    <a:ea typeface="Helvetica Neue Light" charset="0"/>
                    <a:cs typeface="Helvetica Neue Light" charset="0"/>
                  </a:rPr>
                  <a:t>Application Developers</a:t>
                </a:r>
              </a:p>
            </p:txBody>
          </p:sp>
        </p:gr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4465" y="4863250"/>
              <a:ext cx="2715172" cy="1020259"/>
            </a:xfrm>
            <a:prstGeom prst="rect">
              <a:avLst/>
            </a:prstGeom>
          </p:spPr>
        </p:pic>
        <p:sp>
          <p:nvSpPr>
            <p:cNvPr id="22" name="Rectangle 21"/>
            <p:cNvSpPr/>
            <p:nvPr/>
          </p:nvSpPr>
          <p:spPr>
            <a:xfrm>
              <a:off x="265113" y="5891918"/>
              <a:ext cx="3153877" cy="338554"/>
            </a:xfrm>
            <a:prstGeom prst="rect">
              <a:avLst/>
            </a:prstGeom>
          </p:spPr>
          <p:txBody>
            <a:bodyPr wrap="none">
              <a:spAutoFit/>
            </a:bodyPr>
            <a:lstStyle/>
            <a:p>
              <a:r>
                <a:rPr lang="en-US" sz="1600" b="1" dirty="0" smtClean="0"/>
                <a:t>IBM Watson Machine Learning</a:t>
              </a:r>
              <a:endParaRPr lang="en-US" sz="1600" b="1" dirty="0"/>
            </a:p>
          </p:txBody>
        </p:sp>
      </p:grpSp>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9136" y="5224615"/>
            <a:ext cx="3632200" cy="571500"/>
          </a:xfrm>
          <a:prstGeom prst="rect">
            <a:avLst/>
          </a:prstGeom>
        </p:spPr>
      </p:pic>
      <p:sp>
        <p:nvSpPr>
          <p:cNvPr id="28" name="Rectangle 27"/>
          <p:cNvSpPr/>
          <p:nvPr/>
        </p:nvSpPr>
        <p:spPr>
          <a:xfrm>
            <a:off x="989942" y="2323926"/>
            <a:ext cx="1863459" cy="338554"/>
          </a:xfrm>
          <a:prstGeom prst="rect">
            <a:avLst/>
          </a:prstGeom>
        </p:spPr>
        <p:txBody>
          <a:bodyPr wrap="none">
            <a:spAutoFit/>
          </a:bodyPr>
          <a:lstStyle/>
          <a:p>
            <a:r>
              <a:rPr lang="en-US" sz="1600" b="1" dirty="0" err="1" smtClean="0"/>
              <a:t>LoB</a:t>
            </a:r>
            <a:r>
              <a:rPr lang="en-US" sz="1600" b="1" dirty="0" smtClean="0"/>
              <a:t> Applications</a:t>
            </a:r>
            <a:endParaRPr lang="en-US" sz="1600" b="1" dirty="0"/>
          </a:p>
        </p:txBody>
      </p:sp>
    </p:spTree>
    <p:extLst>
      <p:ext uri="{BB962C8B-B14F-4D97-AF65-F5344CB8AC3E}">
        <p14:creationId xmlns:p14="http://schemas.microsoft.com/office/powerpoint/2010/main" val="801349689"/>
      </p:ext>
    </p:extLst>
  </p:cSld>
  <p:clrMapOvr>
    <a:masterClrMapping/>
  </p:clrMapOvr>
  <p:timing>
    <p:tnLst>
      <p:par>
        <p:cTn id="1" dur="indefinite" restart="never" nodeType="tmRoot"/>
      </p:par>
    </p:tnLst>
  </p:timing>
</p:sld>
</file>

<file path=ppt/theme/theme1.xml><?xml version="1.0" encoding="utf-8"?>
<a:theme xmlns:a="http://schemas.openxmlformats.org/drawingml/2006/main" name="IMAZ_Template_2013-Aug-2">
  <a:themeElements>
    <a:clrScheme name="blank 16">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3333FF"/>
      </a:hlink>
      <a:folHlink>
        <a:srgbClr val="FD8A3B"/>
      </a:folHlink>
    </a:clrScheme>
    <a:fontScheme name="S&amp;C Template Example Slide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pitchFamily="-112" charset="0"/>
            <a:ea typeface="Arial" pitchFamily="-112" charset="0"/>
            <a:cs typeface="Arial" pitchFamily="-112"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pitchFamily="-112" charset="0"/>
            <a:ea typeface="Arial" pitchFamily="-112" charset="0"/>
            <a:cs typeface="Arial" pitchFamily="-112" charset="0"/>
          </a:defRPr>
        </a:defPPr>
      </a:lstStyle>
    </a:lnDef>
  </a:objectDefaults>
  <a:extraClrSchemeLst>
    <a:extraClrScheme>
      <a:clrScheme name="S&amp;C Template Example Slides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amp;C Template Example Slide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amp;C Template Example Slide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amp;C Template Example Slides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amp;C Template Example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amp;C Template Example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amp;C Template Example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amp;C Template Example Slides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S&amp;C Template Example Slides 12">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969696"/>
        </a:hlink>
        <a:folHlink>
          <a:srgbClr val="FD8A3B"/>
        </a:folHlink>
      </a:clrScheme>
      <a:clrMap bg1="lt1" tx1="dk1" bg2="lt2" tx2="dk2" accent1="accent1" accent2="accent2" accent3="accent3" accent4="accent4" accent5="accent5" accent6="accent6" hlink="hlink" folHlink="folHlink"/>
    </a:extraClrScheme>
    <a:extraClrScheme>
      <a:clrScheme name="S&amp;C Template Example Slides 13">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FD8A3B"/>
        </a:hlink>
        <a:folHlink>
          <a:srgbClr val="969696"/>
        </a:folHlink>
      </a:clrScheme>
      <a:clrMap bg1="lt1" tx1="dk1" bg2="lt2" tx2="dk2" accent1="accent1" accent2="accent2" accent3="accent3" accent4="accent4" accent5="accent5" accent6="accent6" hlink="hlink" folHlink="folHlink"/>
    </a:extraClrScheme>
    <a:extraClrScheme>
      <a:clrScheme name="S&amp;C Template Example Slides 14">
        <a:dk1>
          <a:srgbClr val="000000"/>
        </a:dk1>
        <a:lt1>
          <a:srgbClr val="FFFFFF"/>
        </a:lt1>
        <a:dk2>
          <a:srgbClr val="18827D"/>
        </a:dk2>
        <a:lt2>
          <a:srgbClr val="A9A9A9"/>
        </a:lt2>
        <a:accent1>
          <a:srgbClr val="005BA0"/>
        </a:accent1>
        <a:accent2>
          <a:srgbClr val="1088DA"/>
        </a:accent2>
        <a:accent3>
          <a:srgbClr val="FFFFFF"/>
        </a:accent3>
        <a:accent4>
          <a:srgbClr val="000000"/>
        </a:accent4>
        <a:accent5>
          <a:srgbClr val="AAB5CD"/>
        </a:accent5>
        <a:accent6>
          <a:srgbClr val="0D7BC5"/>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S&amp;C Template Example Slides 15">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blank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blank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blank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blank 12">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969696"/>
        </a:hlink>
        <a:folHlink>
          <a:srgbClr val="FD8A3B"/>
        </a:folHlink>
      </a:clrScheme>
      <a:clrMap bg1="lt1" tx1="dk1" bg2="lt2" tx2="dk2" accent1="accent1" accent2="accent2" accent3="accent3" accent4="accent4" accent5="accent5" accent6="accent6" hlink="hlink" folHlink="folHlink"/>
    </a:extraClrScheme>
    <a:extraClrScheme>
      <a:clrScheme name="blank 13">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FD8A3B"/>
        </a:hlink>
        <a:folHlink>
          <a:srgbClr val="969696"/>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18827D"/>
        </a:dk2>
        <a:lt2>
          <a:srgbClr val="A9A9A9"/>
        </a:lt2>
        <a:accent1>
          <a:srgbClr val="005BA0"/>
        </a:accent1>
        <a:accent2>
          <a:srgbClr val="1088DA"/>
        </a:accent2>
        <a:accent3>
          <a:srgbClr val="FFFFFF"/>
        </a:accent3>
        <a:accent4>
          <a:srgbClr val="000000"/>
        </a:accent4>
        <a:accent5>
          <a:srgbClr val="AAB5CD"/>
        </a:accent5>
        <a:accent6>
          <a:srgbClr val="0D7BC5"/>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3333FF"/>
        </a:hlink>
        <a:folHlink>
          <a:srgbClr val="FD8A3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Compatibility Mode]" id="{A1CC78D2-35A8-4C6C-934A-3FB81902F895}" vid="{1933E8BC-9F35-48F6-A4EC-EA68C19B4559}"/>
    </a:ext>
  </a:extLst>
</a:theme>
</file>

<file path=ppt/theme/theme2.xml><?xml version="1.0" encoding="utf-8"?>
<a:theme xmlns:a="http://schemas.openxmlformats.org/drawingml/2006/main" name="Watson: Group 3, Teal 70">
  <a:themeElements>
    <a:clrScheme name="Group 4, Blue 70">
      <a:dk1>
        <a:srgbClr val="EED2FF"/>
      </a:dk1>
      <a:lt1>
        <a:srgbClr val="C0E6FF"/>
      </a:lt1>
      <a:dk2>
        <a:srgbClr val="152935"/>
      </a:dk2>
      <a:lt2>
        <a:srgbClr val="264A60"/>
      </a:lt2>
      <a:accent1>
        <a:srgbClr val="AF6EE8"/>
      </a:accent1>
      <a:accent2>
        <a:srgbClr val="BA8FF7"/>
      </a:accent2>
      <a:accent3>
        <a:srgbClr val="D7AAFF"/>
      </a:accent3>
      <a:accent4>
        <a:srgbClr val="5596E6"/>
      </a:accent4>
      <a:accent5>
        <a:srgbClr val="5AAAFA"/>
      </a:accent5>
      <a:accent6>
        <a:srgbClr val="7CC7FF"/>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oW_Speaker_Template_16x9_Internal_V5" id="{B4CCB014-A1AE-FF44-B07D-9B017A7F5C21}" vid="{8FB6205A-4C15-C04D-9C47-87DEA2D3EE58}"/>
    </a:ext>
  </a:extLst>
</a:theme>
</file>

<file path=ppt/theme/theme3.xml><?xml version="1.0" encoding="utf-8"?>
<a:theme xmlns:a="http://schemas.openxmlformats.org/drawingml/2006/main" name="IBM Analytics_wht_template">
  <a:themeElements>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ZACS_Template_2016_4x3_V7.potx [Read-Only]" id="{E1026183-F4C9-4CDE-82D9-5A66D7FF76B9}" vid="{34934F82-9546-4A2F-8A55-E7417A6D0BB3}"/>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4269</Words>
  <Application>Microsoft Macintosh PowerPoint</Application>
  <PresentationFormat>On-screen Show (4:3)</PresentationFormat>
  <Paragraphs>730</Paragraphs>
  <Slides>59</Slides>
  <Notes>31</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59</vt:i4>
      </vt:variant>
    </vt:vector>
  </HeadingPairs>
  <TitlesOfParts>
    <vt:vector size="76" baseType="lpstr">
      <vt:lpstr>Comic Sans MS</vt:lpstr>
      <vt:lpstr>Helvetica Neue</vt:lpstr>
      <vt:lpstr>ＭＳ Ｐゴシック</vt:lpstr>
      <vt:lpstr>STHeitiSC-Light</vt:lpstr>
      <vt:lpstr>Arial</vt:lpstr>
      <vt:lpstr>Calibri</vt:lpstr>
      <vt:lpstr>Helvetica</vt:lpstr>
      <vt:lpstr>Helvetica Neue Light</vt:lpstr>
      <vt:lpstr>Helvetica Neue Medium</vt:lpstr>
      <vt:lpstr>MS PGothic</vt:lpstr>
      <vt:lpstr>Symbol</vt:lpstr>
      <vt:lpstr>Times New Roman</vt:lpstr>
      <vt:lpstr>Wingdings</vt:lpstr>
      <vt:lpstr>IMAZ_Template_2013-Aug-2</vt:lpstr>
      <vt:lpstr>Watson: Group 3, Teal 70</vt:lpstr>
      <vt:lpstr>IBM Analytics_wht_template</vt:lpstr>
      <vt:lpstr>Chart</vt:lpstr>
      <vt:lpstr>Introduction to Machine Learning</vt:lpstr>
      <vt:lpstr>Machine Learning Impact Across Industries and Use Cases</vt:lpstr>
      <vt:lpstr>PowerPoint Presentation</vt:lpstr>
      <vt:lpstr>PowerPoint Presentation</vt:lpstr>
      <vt:lpstr>PowerPoint Presentation</vt:lpstr>
      <vt:lpstr>Understanding AI, ML &amp; DL Relationship…</vt:lpstr>
      <vt:lpstr>Methodology to create Machine Learning Model</vt:lpstr>
      <vt:lpstr>Introducing IBM Watson Machine Learning Accelerating Digital Deployments in Cloud…</vt:lpstr>
      <vt:lpstr>Entry points based on the persona</vt:lpstr>
      <vt:lpstr>Demo</vt:lpstr>
      <vt:lpstr>Add what you see fit, but please shrink this material…</vt:lpstr>
      <vt:lpstr>Bluemix Experience for the App Developer</vt:lpstr>
      <vt:lpstr>IBM Watson Machine Learning in Data Science Experience</vt:lpstr>
      <vt:lpstr>WML GUI - Train multiple models at same time… System tells you best model…</vt:lpstr>
      <vt:lpstr>IBM Watson Machine Learning in Data Science Experience </vt:lpstr>
      <vt:lpstr>IBM Watson Machine Learning in Data Science Experience </vt:lpstr>
      <vt:lpstr>PowerPoint Presentation</vt:lpstr>
      <vt:lpstr>Data centric view of methodology</vt:lpstr>
      <vt:lpstr>Preprocessing: Matrix for Machine Learning</vt:lpstr>
      <vt:lpstr>Data pre-processing (preparation)</vt:lpstr>
      <vt:lpstr>Data pre-processing (preparation)</vt:lpstr>
      <vt:lpstr>Data pre-processing (preparation)</vt:lpstr>
      <vt:lpstr>Data pre-processing (preparation)</vt:lpstr>
      <vt:lpstr>Data pre-processing (preparation)</vt:lpstr>
      <vt:lpstr>Data pre-processing (preparation)</vt:lpstr>
      <vt:lpstr>Data pre-processing (preparation)</vt:lpstr>
      <vt:lpstr>Data centric view of methodology</vt:lpstr>
      <vt:lpstr>Data analysis:</vt:lpstr>
      <vt:lpstr>Data analysis: visualizations</vt:lpstr>
      <vt:lpstr>Data analysis: visualizations</vt:lpstr>
      <vt:lpstr>Data analysis: visualizations</vt:lpstr>
      <vt:lpstr>Data analysis:</vt:lpstr>
      <vt:lpstr>Data analysis:</vt:lpstr>
      <vt:lpstr>Data analysis:</vt:lpstr>
      <vt:lpstr>Data centric view of methodology</vt:lpstr>
      <vt:lpstr>Data Science Methodology</vt:lpstr>
      <vt:lpstr>Machine Learning – A more formal definition</vt:lpstr>
      <vt:lpstr>Machine Learning vs Human Learning</vt:lpstr>
      <vt:lpstr>Learning challenges</vt:lpstr>
      <vt:lpstr>Learning challenges</vt:lpstr>
      <vt:lpstr>Model overfitting</vt:lpstr>
      <vt:lpstr>Learning challenges</vt:lpstr>
      <vt:lpstr>When to stop training a model</vt:lpstr>
      <vt:lpstr>Learning challenges</vt:lpstr>
      <vt:lpstr>Machine Learning Examples</vt:lpstr>
      <vt:lpstr>Categories of Machine Learning</vt:lpstr>
      <vt:lpstr>Categories of Machine Learning</vt:lpstr>
      <vt:lpstr>Supervised vs. Unsupervised Learning</vt:lpstr>
      <vt:lpstr>Classification – Decision tree</vt:lpstr>
      <vt:lpstr>Classification – Naïve Bayes</vt:lpstr>
      <vt:lpstr>Classification – Naïve Bayes</vt:lpstr>
      <vt:lpstr>Classification – Naïve Bayes</vt:lpstr>
      <vt:lpstr>Classification – Naïve Bayes</vt:lpstr>
      <vt:lpstr>Clustering – K-means method</vt:lpstr>
      <vt:lpstr>Clustering – K-means method</vt:lpstr>
      <vt:lpstr>Clustering – K-means method</vt:lpstr>
      <vt:lpstr>Clustering – K-means method</vt:lpstr>
      <vt:lpstr>Clustering – K-means method</vt:lpstr>
      <vt:lpstr>Training, testing, &amp; validation sets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2017-08-17T04:10:13Z</dcterms:created>
  <dcterms:modified xsi:type="dcterms:W3CDTF">2017-09-19T03:14:20Z</dcterms:modified>
</cp:coreProperties>
</file>